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heme/theme2.xml" ContentType="application/vnd.openxmlformats-officedocument.theme+xml"/>
  <Override PartName="/ppt/tags/tag3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303" r:id="rId3"/>
    <p:sldId id="261" r:id="rId4"/>
    <p:sldId id="301" r:id="rId5"/>
    <p:sldId id="262" r:id="rId6"/>
    <p:sldId id="263" r:id="rId7"/>
    <p:sldId id="295" r:id="rId8"/>
    <p:sldId id="304" r:id="rId9"/>
    <p:sldId id="302" r:id="rId10"/>
    <p:sldId id="296" r:id="rId11"/>
    <p:sldId id="299" r:id="rId12"/>
    <p:sldId id="300" r:id="rId13"/>
    <p:sldId id="297" r:id="rId14"/>
    <p:sldId id="298" r:id="rId15"/>
    <p:sldId id="305" r:id="rId16"/>
  </p:sldIdLst>
  <p:sldSz cx="12192000" cy="6858000"/>
  <p:notesSz cx="6858000" cy="9144000"/>
  <p:custDataLst>
    <p:tags r:id="rId18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15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312" userDrawn="1">
          <p15:clr>
            <a:srgbClr val="A4A3A4"/>
          </p15:clr>
        </p15:guide>
        <p15:guide id="4" pos="7368" userDrawn="1">
          <p15:clr>
            <a:srgbClr val="A4A3A4"/>
          </p15:clr>
        </p15:guide>
        <p15:guide id="5" orient="horz" pos="1008" userDrawn="1">
          <p15:clr>
            <a:srgbClr val="A4A3A4"/>
          </p15:clr>
        </p15:guide>
        <p15:guide id="6" orient="horz" pos="391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A2543"/>
    <a:srgbClr val="181027"/>
    <a:srgbClr val="C2C5F3"/>
    <a:srgbClr val="24FD85"/>
    <a:srgbClr val="02E86A"/>
    <a:srgbClr val="152839"/>
    <a:srgbClr val="01893F"/>
    <a:srgbClr val="4CDDE4"/>
    <a:srgbClr val="2E587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796" autoAdjust="0"/>
    <p:restoredTop sz="89431" autoAdjust="0"/>
  </p:normalViewPr>
  <p:slideViewPr>
    <p:cSldViewPr snapToGrid="0" showGuides="1">
      <p:cViewPr varScale="1">
        <p:scale>
          <a:sx n="84" d="100"/>
          <a:sy n="84" d="100"/>
        </p:scale>
        <p:origin x="88" y="40"/>
      </p:cViewPr>
      <p:guideLst>
        <p:guide orient="horz" pos="2115"/>
        <p:guide pos="3840"/>
        <p:guide pos="312"/>
        <p:guide pos="7368"/>
        <p:guide orient="horz" pos="1008"/>
        <p:guide orient="horz" pos="391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gs" Target="tags/tag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7904FE-B741-4FFA-98D0-1A606AEE09B7}" type="datetimeFigureOut">
              <a:rPr lang="en-US" smtClean="0"/>
              <a:t>8/12/2021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A5D041-9B10-49AC-80AD-4717987A2E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6377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kmuza?utm_source=unsplash&amp;utm_medium=referral&amp;utm_content=creditCopyText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marketing?utm_source=unsplash&amp;utm_medium=referral&amp;utm_content=creditCopyText" TargetMode="Externa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@fauxels?utm_content=attributionCopyText&amp;utm_medium=referral&amp;utm_source=pexels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pexels.com/photo/photo-of-person-holding-mobile-phone-3183153/?utm_content=attributionCopyText&amp;utm_medium=referral&amp;utm_source=pexels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@fauxels?utm_content=attributionCopyText&amp;utm_medium=referral&amp;utm_source=pexels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pexels.com/photo/photo-of-people-sitting-near-wooden-table-3183188/?utm_content=attributionCopyText&amp;utm_medium=referral&amp;utm_source=pexels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@fauxels?utm_content=attributionCopyText&amp;utm_medium=referral&amp;utm_source=pexels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pexels.com/photo/photo-of-person-pointing-on-laptop-3183171/?utm_content=attributionCopyText&amp;utm_medium=referral&amp;utm_source=pexels" TargetMode="Externa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 by </a:t>
            </a:r>
            <a:r>
              <a:rPr lang="en-US" dirty="0">
                <a:hlinkClick r:id="rId3"/>
              </a:rPr>
              <a:t>Carlos </a:t>
            </a:r>
            <a:r>
              <a:rPr lang="en-US" dirty="0" err="1">
                <a:hlinkClick r:id="rId3"/>
              </a:rPr>
              <a:t>Muza</a:t>
            </a:r>
            <a:r>
              <a:rPr lang="en-US" dirty="0"/>
              <a:t> on </a:t>
            </a:r>
            <a:r>
              <a:rPr lang="en-US" dirty="0" err="1">
                <a:hlinkClick r:id="rId4"/>
              </a:rPr>
              <a:t>Unsplash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A5D041-9B10-49AC-80AD-4717987A2E0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4185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0.6578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A5D041-9B10-49AC-80AD-4717987A2E0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3155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0.0643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A5D041-9B10-49AC-80AD-4717987A2E0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7833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A5D041-9B10-49AC-80AD-4717987A2E0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4288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0.0914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A5D041-9B10-49AC-80AD-4717987A2E0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99744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0.0914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A5D041-9B10-49AC-80AD-4717987A2E0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1496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A5D041-9B10-49AC-80AD-4717987A2E0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3218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A5D041-9B10-49AC-80AD-4717987A2E0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5062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1A1A1A"/>
                </a:solidFill>
                <a:effectLst/>
                <a:latin typeface="-apple-system"/>
              </a:rPr>
              <a:t>Photo by </a:t>
            </a:r>
            <a:r>
              <a:rPr lang="en-US" b="1" i="0" u="none" strike="noStrike" dirty="0" err="1">
                <a:solidFill>
                  <a:srgbClr val="1A1A1A"/>
                </a:solidFill>
                <a:effectLst/>
                <a:latin typeface="-apple-system"/>
                <a:hlinkClick r:id="rId3"/>
              </a:rPr>
              <a:t>fauxels</a:t>
            </a:r>
            <a:r>
              <a:rPr lang="en-US" b="0" i="0" dirty="0">
                <a:solidFill>
                  <a:srgbClr val="1A1A1A"/>
                </a:solidFill>
                <a:effectLst/>
                <a:latin typeface="-apple-system"/>
              </a:rPr>
              <a:t> from </a:t>
            </a:r>
            <a:r>
              <a:rPr lang="en-US" b="1" i="0" u="none" strike="noStrike" dirty="0" err="1">
                <a:solidFill>
                  <a:srgbClr val="1A1A1A"/>
                </a:solidFill>
                <a:effectLst/>
                <a:latin typeface="-apple-system"/>
                <a:hlinkClick r:id="rId4"/>
              </a:rPr>
              <a:t>Pexels</a:t>
            </a:r>
            <a:endParaRPr lang="en-ID" dirty="0"/>
          </a:p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A5D041-9B10-49AC-80AD-4717987A2E0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500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A5D041-9B10-49AC-80AD-4717987A2E0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4142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1A1A1A"/>
                </a:solidFill>
                <a:effectLst/>
                <a:latin typeface="-apple-system"/>
              </a:rPr>
              <a:t>Photo by </a:t>
            </a:r>
            <a:r>
              <a:rPr lang="en-US" b="1" i="0" u="none" strike="noStrike" dirty="0" err="1">
                <a:solidFill>
                  <a:srgbClr val="1A1A1A"/>
                </a:solidFill>
                <a:effectLst/>
                <a:latin typeface="-apple-system"/>
                <a:hlinkClick r:id="rId3"/>
              </a:rPr>
              <a:t>fauxels</a:t>
            </a:r>
            <a:r>
              <a:rPr lang="en-US" b="0" i="0" dirty="0">
                <a:solidFill>
                  <a:srgbClr val="1A1A1A"/>
                </a:solidFill>
                <a:effectLst/>
                <a:latin typeface="-apple-system"/>
              </a:rPr>
              <a:t> from </a:t>
            </a:r>
            <a:r>
              <a:rPr lang="en-US" b="1" i="0" u="none" strike="noStrike" dirty="0" err="1">
                <a:solidFill>
                  <a:srgbClr val="1A1A1A"/>
                </a:solidFill>
                <a:effectLst/>
                <a:latin typeface="-apple-system"/>
                <a:hlinkClick r:id="rId4"/>
              </a:rPr>
              <a:t>Pexels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A5D041-9B10-49AC-80AD-4717987A2E0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7174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1A1A1A"/>
                </a:solidFill>
                <a:effectLst/>
                <a:latin typeface="-apple-system"/>
              </a:rPr>
              <a:t>Photo by </a:t>
            </a:r>
            <a:r>
              <a:rPr lang="en-US" b="1" i="0" u="none" strike="noStrike" dirty="0" err="1">
                <a:solidFill>
                  <a:srgbClr val="1A1A1A"/>
                </a:solidFill>
                <a:effectLst/>
                <a:latin typeface="-apple-system"/>
                <a:hlinkClick r:id="rId3"/>
              </a:rPr>
              <a:t>fauxels</a:t>
            </a:r>
            <a:r>
              <a:rPr lang="en-US" b="0" i="0" dirty="0">
                <a:solidFill>
                  <a:srgbClr val="1A1A1A"/>
                </a:solidFill>
                <a:effectLst/>
                <a:latin typeface="-apple-system"/>
              </a:rPr>
              <a:t> from </a:t>
            </a:r>
            <a:r>
              <a:rPr lang="en-US" b="1" i="0" u="none" strike="noStrike" dirty="0" err="1">
                <a:solidFill>
                  <a:srgbClr val="1A1A1A"/>
                </a:solidFill>
                <a:effectLst/>
                <a:latin typeface="-apple-system"/>
                <a:hlinkClick r:id="rId4"/>
              </a:rPr>
              <a:t>Pexels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A5D041-9B10-49AC-80AD-4717987A2E0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8843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A5D041-9B10-49AC-80AD-4717987A2E0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0252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A5D041-9B10-49AC-80AD-4717987A2E0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1820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A5D041-9B10-49AC-80AD-4717987A2E0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16519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24879E-75FA-429F-9C8C-767707A53C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376DAC-0533-4F93-B5CD-F10DCD46B9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7BC63D-4593-4CE4-9CFE-7DC7F94F82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B93E662-CC3C-4321-A416-D2501D08CD26}" type="datetimeFigureOut">
              <a:rPr lang="en-US" smtClean="0"/>
              <a:t>8/12/2021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AE36F5-8A4F-4C67-AEE7-37ED76EE81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994CB1-AF2E-41A7-A58D-33E72A247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CC61C-53F0-45B2-B3F4-718F012157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8551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01433-D854-4043-A70B-EBBCCEF082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DB828A8-0973-4631-9B5F-CE27F2FD9D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3B28D1-16F4-4C9E-AEFE-B1AF76277BE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B93E662-CC3C-4321-A416-D2501D08CD26}" type="datetimeFigureOut">
              <a:rPr lang="en-US" smtClean="0"/>
              <a:t>8/12/2021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CC3911-868F-4822-A22F-BAD6D2D104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C95C85-1301-4199-92EA-F3A140BCEE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CC61C-53F0-45B2-B3F4-718F012157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4358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C1E6709-AA07-47FF-9A6B-9C2E8A344D0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0399174-1806-4ACE-AEF9-3B59A3EDDE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328D67-9D69-4A64-A8AA-9188BC590B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B93E662-CC3C-4321-A416-D2501D08CD26}" type="datetimeFigureOut">
              <a:rPr lang="en-US" smtClean="0"/>
              <a:t>8/12/2021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D83C8E-28E4-46CE-9901-DB960D8453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CB9758-CE23-4D8A-8C9C-6C42632E4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CC61C-53F0-45B2-B3F4-718F012157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036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3BA6F6-ECA2-4BBF-86B4-044EFE509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F40576-7725-4AF4-A1EE-489E5705C9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F33B48-F87D-4338-98D6-4288B7043EE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B93E662-CC3C-4321-A416-D2501D08CD26}" type="datetimeFigureOut">
              <a:rPr lang="en-US" smtClean="0"/>
              <a:t>8/12/2021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E85E27-D109-402F-ADF4-63C2F7DD1D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AFAD42-5439-47F1-9768-32D24F157A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CC61C-53F0-45B2-B3F4-718F012157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506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9C082-907B-410C-A0AE-A6AD4097CD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BCED95-6200-451F-8C65-FDB001E7E0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B2E2CD-8147-4EC2-85F1-0681AD479CD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B93E662-CC3C-4321-A416-D2501D08CD26}" type="datetimeFigureOut">
              <a:rPr lang="en-US" smtClean="0"/>
              <a:t>8/12/2021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2F45C0-E812-474D-B54A-1EC619DD6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B1E589-260F-416F-A8D2-1D0A22117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CC61C-53F0-45B2-B3F4-718F012157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5143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583124-CEDA-4597-B708-7C47D657D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359658-4408-4113-8FE2-9A510BCD71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1E5948-D010-4434-9CA4-EA9760F170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CF7CF3-DBF4-4D43-AD89-DDD4C7A449C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B93E662-CC3C-4321-A416-D2501D08CD26}" type="datetimeFigureOut">
              <a:rPr lang="en-US" smtClean="0"/>
              <a:t>8/12/2021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66E931-EE5D-4C33-AF22-56A7261B4B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CB3B37-D9EF-4707-9ED1-1FAF3B10E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CC61C-53F0-45B2-B3F4-718F012157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8303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CBBF3B-F3C9-4A39-98B1-C244686EE8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77AF8A-57EF-44E9-94F4-5238D1357A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771E6B-E0DA-410A-9A2D-1BDFE6B2C0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EAAD99D-D29C-4003-8DB1-318DC0C6EA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B1ADCE-CF41-44D1-81DD-68A6AAA5D1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CA5A7C5-70A8-425C-A3E9-29929F4C47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B93E662-CC3C-4321-A416-D2501D08CD26}" type="datetimeFigureOut">
              <a:rPr lang="en-US" smtClean="0"/>
              <a:t>8/12/2021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093559-DF30-4827-89DD-FEC9BAA190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2F389B6-6CA4-42D4-B8C1-EEEEDF038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CC61C-53F0-45B2-B3F4-718F012157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8256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82EC27-3540-43B1-9A8B-3CF270BC0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347290-7BD0-4998-8005-D33E7510119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B93E662-CC3C-4321-A416-D2501D08CD26}" type="datetimeFigureOut">
              <a:rPr lang="en-US" smtClean="0"/>
              <a:t>8/12/2021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3D4B8B-44D9-4ED7-8FC1-7196D25AC2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81A0CC-CB51-43CC-B445-D81C6EC72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CC61C-53F0-45B2-B3F4-718F012157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0774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F70A7AD-EE7C-4A9B-83D7-51A5E3A0FAC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B93E662-CC3C-4321-A416-D2501D08CD26}" type="datetimeFigureOut">
              <a:rPr lang="en-US" smtClean="0"/>
              <a:t>8/12/2021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5FDF86A-352C-4FA7-AE1B-321C82E570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B6D720-4C7A-42BE-833E-DA215376C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CC61C-53F0-45B2-B3F4-718F012157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0702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BBCA1F-EBAF-4A49-A996-AD3D07A70B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B7D3A8-2C39-4135-84EE-E648ED6734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E65145-571C-462B-A7AC-1011E4D3ED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C05794-0F5D-455B-A582-377CB3E1FD3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B93E662-CC3C-4321-A416-D2501D08CD26}" type="datetimeFigureOut">
              <a:rPr lang="en-US" smtClean="0"/>
              <a:t>8/12/2021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E84136-7AAF-458B-A468-76721069A5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611222-3661-4C7B-896F-6B5E8DE360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CC61C-53F0-45B2-B3F4-718F012157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8271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E625F2-9BE6-4C87-9A39-5FFA670DF7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7864F62-1383-499E-BAF5-B7CCB86269B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2A79AE-D956-4A4A-99B4-900FDDD330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73E49E-0676-475B-8C1B-60B84974E2E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B93E662-CC3C-4321-A416-D2501D08CD26}" type="datetimeFigureOut">
              <a:rPr lang="en-US" smtClean="0"/>
              <a:t>8/12/2021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172B2B-3EA7-4652-9ED0-D045414641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C78141-656B-4B6B-9EC0-F1A7D05F7B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CC61C-53F0-45B2-B3F4-718F012157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6395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2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oleObject" Target="../embeddings/oleObject1.bin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3597451-8D2C-426E-96E5-EB35A64E6301}"/>
              </a:ext>
            </a:extLst>
          </p:cNvPr>
          <p:cNvSpPr/>
          <p:nvPr userDrawn="1"/>
        </p:nvSpPr>
        <p:spPr>
          <a:xfrm>
            <a:off x="11264899" y="6356350"/>
            <a:ext cx="411843" cy="501650"/>
          </a:xfrm>
          <a:prstGeom prst="rect">
            <a:avLst/>
          </a:prstGeom>
          <a:solidFill>
            <a:srgbClr val="0189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45720" rtlCol="0" anchor="ctr"/>
          <a:lstStyle/>
          <a:p>
            <a:pPr algn="ctr"/>
            <a:endParaRPr lang="en-ID"/>
          </a:p>
        </p:txBody>
      </p:sp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027AE4B1-63BB-4EE7-BEB5-1850446AA1B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3"/>
            </p:custDataLst>
            <p:extLst>
              <p:ext uri="{D42A27DB-BD31-4B8C-83A1-F6EECF244321}">
                <p14:modId xmlns:p14="http://schemas.microsoft.com/office/powerpoint/2010/main" val="150311878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4" imgW="383" imgH="384" progId="TCLayout.ActiveDocument.1">
                  <p:embed/>
                </p:oleObj>
              </mc:Choice>
              <mc:Fallback>
                <p:oleObj name="think-cell Slide" r:id="rId14" imgW="383" imgH="38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61264B9-0FAA-4C7C-9A50-3C3DD5D003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257" y="365125"/>
            <a:ext cx="11161486" cy="9411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D2A6C1-4D16-4364-8AB6-FF9C3FA4F7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5257" y="1596571"/>
            <a:ext cx="11161486" cy="45803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CBD47B-11BF-46FF-A49F-9F51A97A36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64899" y="6356350"/>
            <a:ext cx="411843" cy="5016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A2DCC61C-53F0-45B2-B3F4-718F012157C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1616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tx1"/>
          </a:solidFill>
          <a:latin typeface="Segoe UI" panose="020B0502040204020203" pitchFamily="34" charset="0"/>
          <a:ea typeface="+mj-ea"/>
          <a:cs typeface="Segoe UI" panose="020B050204020402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www.linkedin.com/in/mohamedyasir96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text, indoor, computer, computer&#10;&#10;Description automatically generated">
            <a:extLst>
              <a:ext uri="{FF2B5EF4-FFF2-40B4-BE49-F238E27FC236}">
                <a16:creationId xmlns:a16="http://schemas.microsoft.com/office/drawing/2014/main" id="{45356753-1F86-4C74-91C3-45D8B0C75A4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193" t="9042" r="12137" b="39659"/>
          <a:stretch/>
        </p:blipFill>
        <p:spPr>
          <a:xfrm>
            <a:off x="0" y="1122363"/>
            <a:ext cx="12192000" cy="5735637"/>
          </a:xfrm>
          <a:prstGeom prst="rect">
            <a:avLst/>
          </a:prstGeom>
        </p:spPr>
      </p:pic>
      <p:sp>
        <p:nvSpPr>
          <p:cNvPr id="14" name="Rectangle: Top Corners Rounded 13">
            <a:extLst>
              <a:ext uri="{FF2B5EF4-FFF2-40B4-BE49-F238E27FC236}">
                <a16:creationId xmlns:a16="http://schemas.microsoft.com/office/drawing/2014/main" id="{74430D11-1E3E-4352-AE88-3796EF573325}"/>
              </a:ext>
            </a:extLst>
          </p:cNvPr>
          <p:cNvSpPr/>
          <p:nvPr/>
        </p:nvSpPr>
        <p:spPr>
          <a:xfrm>
            <a:off x="0" y="1122363"/>
            <a:ext cx="12192000" cy="5735637"/>
          </a:xfrm>
          <a:prstGeom prst="round2SameRect">
            <a:avLst>
              <a:gd name="adj1" fmla="val 0"/>
              <a:gd name="adj2" fmla="val 0"/>
            </a:avLst>
          </a:prstGeom>
          <a:gradFill flip="none" rotWithShape="1">
            <a:gsLst>
              <a:gs pos="0">
                <a:srgbClr val="152839"/>
              </a:gs>
              <a:gs pos="70000">
                <a:srgbClr val="152839">
                  <a:alpha val="75000"/>
                </a:srgb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1" name="Object 10" hidden="1">
            <a:extLst>
              <a:ext uri="{FF2B5EF4-FFF2-40B4-BE49-F238E27FC236}">
                <a16:creationId xmlns:a16="http://schemas.microsoft.com/office/drawing/2014/main" id="{71134B2A-9B51-4658-95A5-24C93F8D75B4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76655887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383" imgH="384" progId="TCLayout.ActiveDocument.1">
                  <p:embed/>
                </p:oleObj>
              </mc:Choice>
              <mc:Fallback>
                <p:oleObj name="think-cell Slide" r:id="rId5" imgW="383" imgH="38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A2156B-78D3-4ABF-96BC-10E3848A9F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64899" y="6356350"/>
            <a:ext cx="411843" cy="501650"/>
          </a:xfrm>
          <a:solidFill>
            <a:srgbClr val="01893F"/>
          </a:solidFill>
        </p:spPr>
        <p:txBody>
          <a:bodyPr/>
          <a:lstStyle/>
          <a:p>
            <a:fld id="{A2DCC61C-53F0-45B2-B3F4-718F012157CB}" type="slidenum">
              <a:rPr lang="en-US" smtClean="0"/>
              <a:t>1</a:t>
            </a:fld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DF0DEB7-10A0-4CF1-BA60-57D6307FD2B7}"/>
              </a:ext>
            </a:extLst>
          </p:cNvPr>
          <p:cNvSpPr/>
          <p:nvPr/>
        </p:nvSpPr>
        <p:spPr>
          <a:xfrm>
            <a:off x="0" y="-661308"/>
            <a:ext cx="400050" cy="400050"/>
          </a:xfrm>
          <a:prstGeom prst="ellipse">
            <a:avLst/>
          </a:prstGeom>
          <a:solidFill>
            <a:srgbClr val="02E8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C90694E-35A2-4E5E-AFC7-18928A94FE5B}"/>
              </a:ext>
            </a:extLst>
          </p:cNvPr>
          <p:cNvSpPr/>
          <p:nvPr/>
        </p:nvSpPr>
        <p:spPr>
          <a:xfrm>
            <a:off x="624115" y="-661308"/>
            <a:ext cx="400050" cy="400050"/>
          </a:xfrm>
          <a:prstGeom prst="ellipse">
            <a:avLst/>
          </a:prstGeom>
          <a:solidFill>
            <a:srgbClr val="2E58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Top Corners Rounded 11">
            <a:extLst>
              <a:ext uri="{FF2B5EF4-FFF2-40B4-BE49-F238E27FC236}">
                <a16:creationId xmlns:a16="http://schemas.microsoft.com/office/drawing/2014/main" id="{EF8C3237-8A16-4865-BDFF-7D0EA3466584}"/>
              </a:ext>
            </a:extLst>
          </p:cNvPr>
          <p:cNvSpPr/>
          <p:nvPr/>
        </p:nvSpPr>
        <p:spPr>
          <a:xfrm>
            <a:off x="7060293" y="-1"/>
            <a:ext cx="4616449" cy="5778501"/>
          </a:xfrm>
          <a:prstGeom prst="round2SameRect">
            <a:avLst>
              <a:gd name="adj1" fmla="val 0"/>
              <a:gd name="adj2" fmla="val 0"/>
            </a:avLst>
          </a:prstGeom>
          <a:gradFill flip="none" rotWithShape="1">
            <a:gsLst>
              <a:gs pos="0">
                <a:srgbClr val="01893F"/>
              </a:gs>
              <a:gs pos="100000">
                <a:srgbClr val="2E587E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2341E7F-2C7A-488B-9DAA-477EAF569504}"/>
              </a:ext>
            </a:extLst>
          </p:cNvPr>
          <p:cNvCxnSpPr>
            <a:cxnSpLocks/>
          </p:cNvCxnSpPr>
          <p:nvPr/>
        </p:nvCxnSpPr>
        <p:spPr>
          <a:xfrm>
            <a:off x="495300" y="5353050"/>
            <a:ext cx="656499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68B4AFFA-181C-4438-8D5E-9F063A50FF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36270" y="731779"/>
            <a:ext cx="3727450" cy="1864956"/>
          </a:xfrm>
        </p:spPr>
        <p:txBody>
          <a:bodyPr vert="horz">
            <a:noAutofit/>
          </a:bodyPr>
          <a:lstStyle/>
          <a:p>
            <a:pPr algn="l">
              <a:lnSpc>
                <a:spcPct val="100000"/>
              </a:lnSpc>
            </a:pPr>
            <a:r>
              <a:rPr lang="en-US" sz="4400" dirty="0">
                <a:solidFill>
                  <a:schemeClr val="bg1"/>
                </a:solidFill>
              </a:rPr>
              <a:t>Sales Data Analysis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601D97E1-A848-43B2-80E2-B92D1F9BD4F5}"/>
              </a:ext>
            </a:extLst>
          </p:cNvPr>
          <p:cNvGrpSpPr/>
          <p:nvPr/>
        </p:nvGrpSpPr>
        <p:grpSpPr>
          <a:xfrm>
            <a:off x="10665447" y="2362272"/>
            <a:ext cx="719195" cy="752186"/>
            <a:chOff x="2670175" y="5051425"/>
            <a:chExt cx="346075" cy="361950"/>
          </a:xfrm>
          <a:solidFill>
            <a:srgbClr val="FFC000"/>
          </a:solidFill>
        </p:grpSpPr>
        <p:sp>
          <p:nvSpPr>
            <p:cNvPr id="32" name="Freeform 1408">
              <a:extLst>
                <a:ext uri="{FF2B5EF4-FFF2-40B4-BE49-F238E27FC236}">
                  <a16:creationId xmlns:a16="http://schemas.microsoft.com/office/drawing/2014/main" id="{FDD3A46E-DB9B-4616-8DC1-3D83284C5E4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70175" y="5051425"/>
              <a:ext cx="346075" cy="60325"/>
            </a:xfrm>
            <a:custGeom>
              <a:avLst/>
              <a:gdLst>
                <a:gd name="T0" fmla="*/ 90 w 92"/>
                <a:gd name="T1" fmla="*/ 16 h 16"/>
                <a:gd name="T2" fmla="*/ 2 w 92"/>
                <a:gd name="T3" fmla="*/ 16 h 16"/>
                <a:gd name="T4" fmla="*/ 0 w 92"/>
                <a:gd name="T5" fmla="*/ 14 h 16"/>
                <a:gd name="T6" fmla="*/ 0 w 92"/>
                <a:gd name="T7" fmla="*/ 2 h 16"/>
                <a:gd name="T8" fmla="*/ 2 w 92"/>
                <a:gd name="T9" fmla="*/ 0 h 16"/>
                <a:gd name="T10" fmla="*/ 90 w 92"/>
                <a:gd name="T11" fmla="*/ 0 h 16"/>
                <a:gd name="T12" fmla="*/ 92 w 92"/>
                <a:gd name="T13" fmla="*/ 2 h 16"/>
                <a:gd name="T14" fmla="*/ 92 w 92"/>
                <a:gd name="T15" fmla="*/ 14 h 16"/>
                <a:gd name="T16" fmla="*/ 90 w 92"/>
                <a:gd name="T17" fmla="*/ 16 h 16"/>
                <a:gd name="T18" fmla="*/ 4 w 92"/>
                <a:gd name="T19" fmla="*/ 12 h 16"/>
                <a:gd name="T20" fmla="*/ 88 w 92"/>
                <a:gd name="T21" fmla="*/ 12 h 16"/>
                <a:gd name="T22" fmla="*/ 88 w 92"/>
                <a:gd name="T23" fmla="*/ 4 h 16"/>
                <a:gd name="T24" fmla="*/ 4 w 92"/>
                <a:gd name="T25" fmla="*/ 4 h 16"/>
                <a:gd name="T26" fmla="*/ 4 w 92"/>
                <a:gd name="T27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2" h="16">
                  <a:moveTo>
                    <a:pt x="90" y="16"/>
                  </a:moveTo>
                  <a:cubicBezTo>
                    <a:pt x="2" y="16"/>
                    <a:pt x="2" y="16"/>
                    <a:pt x="2" y="16"/>
                  </a:cubicBezTo>
                  <a:cubicBezTo>
                    <a:pt x="1" y="16"/>
                    <a:pt x="0" y="15"/>
                    <a:pt x="0" y="1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1" y="0"/>
                    <a:pt x="92" y="1"/>
                    <a:pt x="92" y="2"/>
                  </a:cubicBezTo>
                  <a:cubicBezTo>
                    <a:pt x="92" y="14"/>
                    <a:pt x="92" y="14"/>
                    <a:pt x="92" y="14"/>
                  </a:cubicBezTo>
                  <a:cubicBezTo>
                    <a:pt x="92" y="15"/>
                    <a:pt x="91" y="16"/>
                    <a:pt x="90" y="16"/>
                  </a:cubicBezTo>
                  <a:close/>
                  <a:moveTo>
                    <a:pt x="4" y="12"/>
                  </a:moveTo>
                  <a:cubicBezTo>
                    <a:pt x="88" y="12"/>
                    <a:pt x="88" y="12"/>
                    <a:pt x="88" y="12"/>
                  </a:cubicBezTo>
                  <a:cubicBezTo>
                    <a:pt x="88" y="4"/>
                    <a:pt x="88" y="4"/>
                    <a:pt x="88" y="4"/>
                  </a:cubicBezTo>
                  <a:cubicBezTo>
                    <a:pt x="4" y="4"/>
                    <a:pt x="4" y="4"/>
                    <a:pt x="4" y="4"/>
                  </a:cubicBezTo>
                  <a:lnTo>
                    <a:pt x="4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3" name="Freeform 1409">
              <a:extLst>
                <a:ext uri="{FF2B5EF4-FFF2-40B4-BE49-F238E27FC236}">
                  <a16:creationId xmlns:a16="http://schemas.microsoft.com/office/drawing/2014/main" id="{1F9FF206-A7F4-488A-A8E0-923096AB1C0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0175" y="5307013"/>
              <a:ext cx="346075" cy="15875"/>
            </a:xfrm>
            <a:custGeom>
              <a:avLst/>
              <a:gdLst>
                <a:gd name="T0" fmla="*/ 90 w 92"/>
                <a:gd name="T1" fmla="*/ 4 h 4"/>
                <a:gd name="T2" fmla="*/ 2 w 92"/>
                <a:gd name="T3" fmla="*/ 4 h 4"/>
                <a:gd name="T4" fmla="*/ 0 w 92"/>
                <a:gd name="T5" fmla="*/ 2 h 4"/>
                <a:gd name="T6" fmla="*/ 2 w 92"/>
                <a:gd name="T7" fmla="*/ 0 h 4"/>
                <a:gd name="T8" fmla="*/ 90 w 92"/>
                <a:gd name="T9" fmla="*/ 0 h 4"/>
                <a:gd name="T10" fmla="*/ 92 w 92"/>
                <a:gd name="T11" fmla="*/ 2 h 4"/>
                <a:gd name="T12" fmla="*/ 90 w 92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2" h="4">
                  <a:moveTo>
                    <a:pt x="90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1" y="0"/>
                    <a:pt x="92" y="1"/>
                    <a:pt x="92" y="2"/>
                  </a:cubicBezTo>
                  <a:cubicBezTo>
                    <a:pt x="92" y="3"/>
                    <a:pt x="91" y="4"/>
                    <a:pt x="9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4" name="Freeform 1410">
              <a:extLst>
                <a:ext uri="{FF2B5EF4-FFF2-40B4-BE49-F238E27FC236}">
                  <a16:creationId xmlns:a16="http://schemas.microsoft.com/office/drawing/2014/main" id="{EF6E1DC9-0CA4-41A4-909A-EE29889E562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00338" y="5097463"/>
              <a:ext cx="285750" cy="225425"/>
            </a:xfrm>
            <a:custGeom>
              <a:avLst/>
              <a:gdLst>
                <a:gd name="T0" fmla="*/ 74 w 76"/>
                <a:gd name="T1" fmla="*/ 60 h 60"/>
                <a:gd name="T2" fmla="*/ 2 w 76"/>
                <a:gd name="T3" fmla="*/ 60 h 60"/>
                <a:gd name="T4" fmla="*/ 0 w 76"/>
                <a:gd name="T5" fmla="*/ 58 h 60"/>
                <a:gd name="T6" fmla="*/ 0 w 76"/>
                <a:gd name="T7" fmla="*/ 2 h 60"/>
                <a:gd name="T8" fmla="*/ 2 w 76"/>
                <a:gd name="T9" fmla="*/ 0 h 60"/>
                <a:gd name="T10" fmla="*/ 74 w 76"/>
                <a:gd name="T11" fmla="*/ 0 h 60"/>
                <a:gd name="T12" fmla="*/ 76 w 76"/>
                <a:gd name="T13" fmla="*/ 2 h 60"/>
                <a:gd name="T14" fmla="*/ 76 w 76"/>
                <a:gd name="T15" fmla="*/ 58 h 60"/>
                <a:gd name="T16" fmla="*/ 74 w 76"/>
                <a:gd name="T17" fmla="*/ 60 h 60"/>
                <a:gd name="T18" fmla="*/ 4 w 76"/>
                <a:gd name="T19" fmla="*/ 56 h 60"/>
                <a:gd name="T20" fmla="*/ 72 w 76"/>
                <a:gd name="T21" fmla="*/ 56 h 60"/>
                <a:gd name="T22" fmla="*/ 72 w 76"/>
                <a:gd name="T23" fmla="*/ 4 h 60"/>
                <a:gd name="T24" fmla="*/ 4 w 76"/>
                <a:gd name="T25" fmla="*/ 4 h 60"/>
                <a:gd name="T26" fmla="*/ 4 w 76"/>
                <a:gd name="T27" fmla="*/ 56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6" h="60">
                  <a:moveTo>
                    <a:pt x="74" y="60"/>
                  </a:moveTo>
                  <a:cubicBezTo>
                    <a:pt x="2" y="60"/>
                    <a:pt x="2" y="60"/>
                    <a:pt x="2" y="60"/>
                  </a:cubicBezTo>
                  <a:cubicBezTo>
                    <a:pt x="1" y="60"/>
                    <a:pt x="0" y="59"/>
                    <a:pt x="0" y="58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74" y="0"/>
                    <a:pt x="74" y="0"/>
                    <a:pt x="74" y="0"/>
                  </a:cubicBezTo>
                  <a:cubicBezTo>
                    <a:pt x="75" y="0"/>
                    <a:pt x="76" y="1"/>
                    <a:pt x="76" y="2"/>
                  </a:cubicBezTo>
                  <a:cubicBezTo>
                    <a:pt x="76" y="58"/>
                    <a:pt x="76" y="58"/>
                    <a:pt x="76" y="58"/>
                  </a:cubicBezTo>
                  <a:cubicBezTo>
                    <a:pt x="76" y="59"/>
                    <a:pt x="75" y="60"/>
                    <a:pt x="74" y="60"/>
                  </a:cubicBezTo>
                  <a:close/>
                  <a:moveTo>
                    <a:pt x="4" y="56"/>
                  </a:moveTo>
                  <a:cubicBezTo>
                    <a:pt x="72" y="56"/>
                    <a:pt x="72" y="56"/>
                    <a:pt x="72" y="56"/>
                  </a:cubicBezTo>
                  <a:cubicBezTo>
                    <a:pt x="72" y="4"/>
                    <a:pt x="72" y="4"/>
                    <a:pt x="72" y="4"/>
                  </a:cubicBezTo>
                  <a:cubicBezTo>
                    <a:pt x="4" y="4"/>
                    <a:pt x="4" y="4"/>
                    <a:pt x="4" y="4"/>
                  </a:cubicBezTo>
                  <a:lnTo>
                    <a:pt x="4" y="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5" name="Rectangle 1411">
              <a:extLst>
                <a:ext uri="{FF2B5EF4-FFF2-40B4-BE49-F238E27FC236}">
                  <a16:creationId xmlns:a16="http://schemas.microsoft.com/office/drawing/2014/main" id="{89532573-D9D6-4C63-9F32-611F62FEA3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5275" y="5314950"/>
              <a:ext cx="15875" cy="460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6" name="Freeform 1412">
              <a:extLst>
                <a:ext uri="{FF2B5EF4-FFF2-40B4-BE49-F238E27FC236}">
                  <a16:creationId xmlns:a16="http://schemas.microsoft.com/office/drawing/2014/main" id="{97FD1A13-40B6-4EA2-8E39-7FA754D98AC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13050" y="5353050"/>
              <a:ext cx="60325" cy="60325"/>
            </a:xfrm>
            <a:custGeom>
              <a:avLst/>
              <a:gdLst>
                <a:gd name="T0" fmla="*/ 8 w 16"/>
                <a:gd name="T1" fmla="*/ 16 h 16"/>
                <a:gd name="T2" fmla="*/ 0 w 16"/>
                <a:gd name="T3" fmla="*/ 8 h 16"/>
                <a:gd name="T4" fmla="*/ 8 w 16"/>
                <a:gd name="T5" fmla="*/ 0 h 16"/>
                <a:gd name="T6" fmla="*/ 16 w 16"/>
                <a:gd name="T7" fmla="*/ 8 h 16"/>
                <a:gd name="T8" fmla="*/ 8 w 16"/>
                <a:gd name="T9" fmla="*/ 16 h 16"/>
                <a:gd name="T10" fmla="*/ 8 w 16"/>
                <a:gd name="T11" fmla="*/ 4 h 16"/>
                <a:gd name="T12" fmla="*/ 4 w 16"/>
                <a:gd name="T13" fmla="*/ 8 h 16"/>
                <a:gd name="T14" fmla="*/ 8 w 16"/>
                <a:gd name="T15" fmla="*/ 12 h 16"/>
                <a:gd name="T16" fmla="*/ 12 w 16"/>
                <a:gd name="T17" fmla="*/ 8 h 16"/>
                <a:gd name="T18" fmla="*/ 8 w 16"/>
                <a:gd name="T19" fmla="*/ 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" h="16">
                  <a:moveTo>
                    <a:pt x="8" y="16"/>
                  </a:moveTo>
                  <a:cubicBezTo>
                    <a:pt x="4" y="16"/>
                    <a:pt x="0" y="12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12" y="0"/>
                    <a:pt x="16" y="4"/>
                    <a:pt x="16" y="8"/>
                  </a:cubicBezTo>
                  <a:cubicBezTo>
                    <a:pt x="16" y="12"/>
                    <a:pt x="12" y="16"/>
                    <a:pt x="8" y="16"/>
                  </a:cubicBezTo>
                  <a:close/>
                  <a:moveTo>
                    <a:pt x="8" y="4"/>
                  </a:moveTo>
                  <a:cubicBezTo>
                    <a:pt x="6" y="4"/>
                    <a:pt x="4" y="6"/>
                    <a:pt x="4" y="8"/>
                  </a:cubicBezTo>
                  <a:cubicBezTo>
                    <a:pt x="4" y="10"/>
                    <a:pt x="6" y="12"/>
                    <a:pt x="8" y="12"/>
                  </a:cubicBezTo>
                  <a:cubicBezTo>
                    <a:pt x="10" y="12"/>
                    <a:pt x="12" y="10"/>
                    <a:pt x="12" y="8"/>
                  </a:cubicBezTo>
                  <a:cubicBezTo>
                    <a:pt x="12" y="6"/>
                    <a:pt x="10" y="4"/>
                    <a:pt x="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7" name="Freeform 1413">
              <a:extLst>
                <a:ext uri="{FF2B5EF4-FFF2-40B4-BE49-F238E27FC236}">
                  <a16:creationId xmlns:a16="http://schemas.microsoft.com/office/drawing/2014/main" id="{AEBAE4D8-D5D7-4E83-882C-40352A95C4D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30500" y="5141913"/>
              <a:ext cx="134938" cy="134938"/>
            </a:xfrm>
            <a:custGeom>
              <a:avLst/>
              <a:gdLst>
                <a:gd name="T0" fmla="*/ 18 w 36"/>
                <a:gd name="T1" fmla="*/ 36 h 36"/>
                <a:gd name="T2" fmla="*/ 0 w 36"/>
                <a:gd name="T3" fmla="*/ 18 h 36"/>
                <a:gd name="T4" fmla="*/ 18 w 36"/>
                <a:gd name="T5" fmla="*/ 0 h 36"/>
                <a:gd name="T6" fmla="*/ 36 w 36"/>
                <a:gd name="T7" fmla="*/ 18 h 36"/>
                <a:gd name="T8" fmla="*/ 18 w 36"/>
                <a:gd name="T9" fmla="*/ 36 h 36"/>
                <a:gd name="T10" fmla="*/ 18 w 36"/>
                <a:gd name="T11" fmla="*/ 4 h 36"/>
                <a:gd name="T12" fmla="*/ 4 w 36"/>
                <a:gd name="T13" fmla="*/ 18 h 36"/>
                <a:gd name="T14" fmla="*/ 18 w 36"/>
                <a:gd name="T15" fmla="*/ 32 h 36"/>
                <a:gd name="T16" fmla="*/ 32 w 36"/>
                <a:gd name="T17" fmla="*/ 18 h 36"/>
                <a:gd name="T18" fmla="*/ 18 w 36"/>
                <a:gd name="T19" fmla="*/ 4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36">
                  <a:moveTo>
                    <a:pt x="18" y="36"/>
                  </a:moveTo>
                  <a:cubicBezTo>
                    <a:pt x="8" y="36"/>
                    <a:pt x="0" y="28"/>
                    <a:pt x="0" y="18"/>
                  </a:cubicBezTo>
                  <a:cubicBezTo>
                    <a:pt x="0" y="8"/>
                    <a:pt x="8" y="0"/>
                    <a:pt x="18" y="0"/>
                  </a:cubicBezTo>
                  <a:cubicBezTo>
                    <a:pt x="28" y="0"/>
                    <a:pt x="36" y="8"/>
                    <a:pt x="36" y="18"/>
                  </a:cubicBezTo>
                  <a:cubicBezTo>
                    <a:pt x="36" y="28"/>
                    <a:pt x="28" y="36"/>
                    <a:pt x="18" y="36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8"/>
                  </a:cubicBezTo>
                  <a:cubicBezTo>
                    <a:pt x="4" y="26"/>
                    <a:pt x="10" y="32"/>
                    <a:pt x="18" y="32"/>
                  </a:cubicBezTo>
                  <a:cubicBezTo>
                    <a:pt x="26" y="32"/>
                    <a:pt x="32" y="26"/>
                    <a:pt x="32" y="18"/>
                  </a:cubicBezTo>
                  <a:cubicBezTo>
                    <a:pt x="32" y="10"/>
                    <a:pt x="26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dirty="0"/>
            </a:p>
          </p:txBody>
        </p:sp>
        <p:sp>
          <p:nvSpPr>
            <p:cNvPr id="38" name="Freeform 1414">
              <a:extLst>
                <a:ext uri="{FF2B5EF4-FFF2-40B4-BE49-F238E27FC236}">
                  <a16:creationId xmlns:a16="http://schemas.microsoft.com/office/drawing/2014/main" id="{8AF0E658-0D7E-46F9-B78F-6BC591BECA4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0663" y="5149850"/>
              <a:ext cx="104775" cy="68263"/>
            </a:xfrm>
            <a:custGeom>
              <a:avLst/>
              <a:gdLst>
                <a:gd name="T0" fmla="*/ 26 w 28"/>
                <a:gd name="T1" fmla="*/ 18 h 18"/>
                <a:gd name="T2" fmla="*/ 10 w 28"/>
                <a:gd name="T3" fmla="*/ 18 h 18"/>
                <a:gd name="T4" fmla="*/ 8 w 28"/>
                <a:gd name="T5" fmla="*/ 17 h 18"/>
                <a:gd name="T6" fmla="*/ 0 w 28"/>
                <a:gd name="T7" fmla="*/ 3 h 18"/>
                <a:gd name="T8" fmla="*/ 1 w 28"/>
                <a:gd name="T9" fmla="*/ 0 h 18"/>
                <a:gd name="T10" fmla="*/ 4 w 28"/>
                <a:gd name="T11" fmla="*/ 1 h 18"/>
                <a:gd name="T12" fmla="*/ 11 w 28"/>
                <a:gd name="T13" fmla="*/ 14 h 18"/>
                <a:gd name="T14" fmla="*/ 26 w 28"/>
                <a:gd name="T15" fmla="*/ 14 h 18"/>
                <a:gd name="T16" fmla="*/ 28 w 28"/>
                <a:gd name="T17" fmla="*/ 16 h 18"/>
                <a:gd name="T18" fmla="*/ 26 w 28"/>
                <a:gd name="T19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" h="18">
                  <a:moveTo>
                    <a:pt x="26" y="18"/>
                  </a:moveTo>
                  <a:cubicBezTo>
                    <a:pt x="10" y="18"/>
                    <a:pt x="10" y="18"/>
                    <a:pt x="10" y="18"/>
                  </a:cubicBezTo>
                  <a:cubicBezTo>
                    <a:pt x="9" y="18"/>
                    <a:pt x="9" y="18"/>
                    <a:pt x="8" y="17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1"/>
                    <a:pt x="1" y="0"/>
                  </a:cubicBezTo>
                  <a:cubicBezTo>
                    <a:pt x="2" y="0"/>
                    <a:pt x="3" y="0"/>
                    <a:pt x="4" y="1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26" y="14"/>
                    <a:pt x="26" y="14"/>
                    <a:pt x="26" y="14"/>
                  </a:cubicBezTo>
                  <a:cubicBezTo>
                    <a:pt x="27" y="14"/>
                    <a:pt x="28" y="15"/>
                    <a:pt x="28" y="16"/>
                  </a:cubicBezTo>
                  <a:cubicBezTo>
                    <a:pt x="28" y="17"/>
                    <a:pt x="27" y="18"/>
                    <a:pt x="26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9" name="Freeform 1415">
              <a:extLst>
                <a:ext uri="{FF2B5EF4-FFF2-40B4-BE49-F238E27FC236}">
                  <a16:creationId xmlns:a16="http://schemas.microsoft.com/office/drawing/2014/main" id="{19C8041A-5155-45FF-B26C-FB93C8F2B26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0825" y="5202238"/>
              <a:ext cx="25400" cy="74613"/>
            </a:xfrm>
            <a:custGeom>
              <a:avLst/>
              <a:gdLst>
                <a:gd name="T0" fmla="*/ 5 w 7"/>
                <a:gd name="T1" fmla="*/ 20 h 20"/>
                <a:gd name="T2" fmla="*/ 3 w 7"/>
                <a:gd name="T3" fmla="*/ 18 h 20"/>
                <a:gd name="T4" fmla="*/ 0 w 7"/>
                <a:gd name="T5" fmla="*/ 2 h 20"/>
                <a:gd name="T6" fmla="*/ 2 w 7"/>
                <a:gd name="T7" fmla="*/ 0 h 20"/>
                <a:gd name="T8" fmla="*/ 4 w 7"/>
                <a:gd name="T9" fmla="*/ 2 h 20"/>
                <a:gd name="T10" fmla="*/ 7 w 7"/>
                <a:gd name="T11" fmla="*/ 17 h 20"/>
                <a:gd name="T12" fmla="*/ 5 w 7"/>
                <a:gd name="T13" fmla="*/ 20 h 20"/>
                <a:gd name="T14" fmla="*/ 5 w 7"/>
                <a:gd name="T15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" h="20">
                  <a:moveTo>
                    <a:pt x="5" y="20"/>
                  </a:moveTo>
                  <a:cubicBezTo>
                    <a:pt x="4" y="20"/>
                    <a:pt x="3" y="19"/>
                    <a:pt x="3" y="18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3" y="0"/>
                    <a:pt x="4" y="1"/>
                    <a:pt x="4" y="2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7" y="19"/>
                    <a:pt x="6" y="20"/>
                    <a:pt x="5" y="20"/>
                  </a:cubicBezTo>
                  <a:cubicBezTo>
                    <a:pt x="5" y="20"/>
                    <a:pt x="5" y="20"/>
                    <a:pt x="5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0" name="Freeform 1416">
              <a:extLst>
                <a:ext uri="{FF2B5EF4-FFF2-40B4-BE49-F238E27FC236}">
                  <a16:creationId xmlns:a16="http://schemas.microsoft.com/office/drawing/2014/main" id="{A4E6699F-DD2F-48A4-9490-EE910870CA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895600" y="5141913"/>
              <a:ext cx="60325" cy="15875"/>
            </a:xfrm>
            <a:custGeom>
              <a:avLst/>
              <a:gdLst>
                <a:gd name="T0" fmla="*/ 14 w 16"/>
                <a:gd name="T1" fmla="*/ 4 h 4"/>
                <a:gd name="T2" fmla="*/ 2 w 16"/>
                <a:gd name="T3" fmla="*/ 4 h 4"/>
                <a:gd name="T4" fmla="*/ 0 w 16"/>
                <a:gd name="T5" fmla="*/ 2 h 4"/>
                <a:gd name="T6" fmla="*/ 2 w 16"/>
                <a:gd name="T7" fmla="*/ 0 h 4"/>
                <a:gd name="T8" fmla="*/ 14 w 16"/>
                <a:gd name="T9" fmla="*/ 0 h 4"/>
                <a:gd name="T10" fmla="*/ 16 w 16"/>
                <a:gd name="T11" fmla="*/ 2 h 4"/>
                <a:gd name="T12" fmla="*/ 14 w 16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4">
                  <a:moveTo>
                    <a:pt x="14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5" y="0"/>
                    <a:pt x="16" y="1"/>
                    <a:pt x="16" y="2"/>
                  </a:cubicBezTo>
                  <a:cubicBezTo>
                    <a:pt x="16" y="3"/>
                    <a:pt x="15" y="4"/>
                    <a:pt x="14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1" name="Freeform 1417">
              <a:extLst>
                <a:ext uri="{FF2B5EF4-FFF2-40B4-BE49-F238E27FC236}">
                  <a16:creationId xmlns:a16="http://schemas.microsoft.com/office/drawing/2014/main" id="{C0288574-88D2-4604-83C0-F4C3D9BCE46B}"/>
                </a:ext>
              </a:extLst>
            </p:cNvPr>
            <p:cNvSpPr>
              <a:spLocks/>
            </p:cNvSpPr>
            <p:nvPr/>
          </p:nvSpPr>
          <p:spPr bwMode="auto">
            <a:xfrm>
              <a:off x="2895600" y="5172075"/>
              <a:ext cx="60325" cy="15875"/>
            </a:xfrm>
            <a:custGeom>
              <a:avLst/>
              <a:gdLst>
                <a:gd name="T0" fmla="*/ 14 w 16"/>
                <a:gd name="T1" fmla="*/ 4 h 4"/>
                <a:gd name="T2" fmla="*/ 2 w 16"/>
                <a:gd name="T3" fmla="*/ 4 h 4"/>
                <a:gd name="T4" fmla="*/ 0 w 16"/>
                <a:gd name="T5" fmla="*/ 2 h 4"/>
                <a:gd name="T6" fmla="*/ 2 w 16"/>
                <a:gd name="T7" fmla="*/ 0 h 4"/>
                <a:gd name="T8" fmla="*/ 14 w 16"/>
                <a:gd name="T9" fmla="*/ 0 h 4"/>
                <a:gd name="T10" fmla="*/ 16 w 16"/>
                <a:gd name="T11" fmla="*/ 2 h 4"/>
                <a:gd name="T12" fmla="*/ 14 w 16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4">
                  <a:moveTo>
                    <a:pt x="14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5" y="0"/>
                    <a:pt x="16" y="1"/>
                    <a:pt x="16" y="2"/>
                  </a:cubicBezTo>
                  <a:cubicBezTo>
                    <a:pt x="16" y="3"/>
                    <a:pt x="15" y="4"/>
                    <a:pt x="14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2" name="Freeform 1418">
              <a:extLst>
                <a:ext uri="{FF2B5EF4-FFF2-40B4-BE49-F238E27FC236}">
                  <a16:creationId xmlns:a16="http://schemas.microsoft.com/office/drawing/2014/main" id="{4731E916-BF14-4015-9038-38138872B133}"/>
                </a:ext>
              </a:extLst>
            </p:cNvPr>
            <p:cNvSpPr>
              <a:spLocks/>
            </p:cNvSpPr>
            <p:nvPr/>
          </p:nvSpPr>
          <p:spPr bwMode="auto">
            <a:xfrm>
              <a:off x="2895600" y="5202238"/>
              <a:ext cx="60325" cy="15875"/>
            </a:xfrm>
            <a:custGeom>
              <a:avLst/>
              <a:gdLst>
                <a:gd name="T0" fmla="*/ 14 w 16"/>
                <a:gd name="T1" fmla="*/ 4 h 4"/>
                <a:gd name="T2" fmla="*/ 2 w 16"/>
                <a:gd name="T3" fmla="*/ 4 h 4"/>
                <a:gd name="T4" fmla="*/ 0 w 16"/>
                <a:gd name="T5" fmla="*/ 2 h 4"/>
                <a:gd name="T6" fmla="*/ 2 w 16"/>
                <a:gd name="T7" fmla="*/ 0 h 4"/>
                <a:gd name="T8" fmla="*/ 14 w 16"/>
                <a:gd name="T9" fmla="*/ 0 h 4"/>
                <a:gd name="T10" fmla="*/ 16 w 16"/>
                <a:gd name="T11" fmla="*/ 2 h 4"/>
                <a:gd name="T12" fmla="*/ 14 w 16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4">
                  <a:moveTo>
                    <a:pt x="14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5" y="0"/>
                    <a:pt x="16" y="1"/>
                    <a:pt x="16" y="2"/>
                  </a:cubicBezTo>
                  <a:cubicBezTo>
                    <a:pt x="16" y="3"/>
                    <a:pt x="15" y="4"/>
                    <a:pt x="14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4" name="Title 1">
            <a:extLst>
              <a:ext uri="{FF2B5EF4-FFF2-40B4-BE49-F238E27FC236}">
                <a16:creationId xmlns:a16="http://schemas.microsoft.com/office/drawing/2014/main" id="{D601F97A-8BED-4CBF-8340-8EF3E616A4B8}"/>
              </a:ext>
            </a:extLst>
          </p:cNvPr>
          <p:cNvSpPr txBox="1">
            <a:spLocks/>
          </p:cNvSpPr>
          <p:nvPr/>
        </p:nvSpPr>
        <p:spPr>
          <a:xfrm>
            <a:off x="7469145" y="3172831"/>
            <a:ext cx="3727450" cy="139685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pPr algn="l">
              <a:lnSpc>
                <a:spcPct val="100000"/>
              </a:lnSpc>
            </a:pP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0E9939-9D25-4009-944F-DEF62A8D40AB}"/>
              </a:ext>
            </a:extLst>
          </p:cNvPr>
          <p:cNvSpPr txBox="1"/>
          <p:nvPr/>
        </p:nvSpPr>
        <p:spPr>
          <a:xfrm>
            <a:off x="495300" y="4687024"/>
            <a:ext cx="43860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Mohamed Yasir</a:t>
            </a:r>
          </a:p>
        </p:txBody>
      </p:sp>
    </p:spTree>
    <p:extLst>
      <p:ext uri="{BB962C8B-B14F-4D97-AF65-F5344CB8AC3E}">
        <p14:creationId xmlns:p14="http://schemas.microsoft.com/office/powerpoint/2010/main" val="34426690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 descr="A picture containing text, table, desk&#10;&#10;Description automatically generated">
            <a:extLst>
              <a:ext uri="{FF2B5EF4-FFF2-40B4-BE49-F238E27FC236}">
                <a16:creationId xmlns:a16="http://schemas.microsoft.com/office/drawing/2014/main" id="{6BC29B2E-C69A-40F3-9E43-5FF617E1E2E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183" r="14039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39" name="Rectangle: Top Corners Rounded 38">
            <a:extLst>
              <a:ext uri="{FF2B5EF4-FFF2-40B4-BE49-F238E27FC236}">
                <a16:creationId xmlns:a16="http://schemas.microsoft.com/office/drawing/2014/main" id="{ACB7B75B-7FDB-47BB-AD48-F79A5E2D29D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ound2SameRect">
            <a:avLst>
              <a:gd name="adj1" fmla="val 0"/>
              <a:gd name="adj2" fmla="val 0"/>
            </a:avLst>
          </a:prstGeom>
          <a:gradFill flip="none" rotWithShape="1">
            <a:gsLst>
              <a:gs pos="0">
                <a:srgbClr val="152839"/>
              </a:gs>
              <a:gs pos="100000">
                <a:srgbClr val="152839">
                  <a:alpha val="92000"/>
                </a:srgb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898691-56CA-408B-AEA0-414FB5F816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solidFill>
            <a:srgbClr val="01893F"/>
          </a:solidFill>
        </p:spPr>
        <p:txBody>
          <a:bodyPr/>
          <a:lstStyle/>
          <a:p>
            <a:fld id="{A2DCC61C-53F0-45B2-B3F4-718F012157CB}" type="slidenum">
              <a:rPr lang="en-US" smtClean="0"/>
              <a:t>10</a:t>
            </a:fld>
            <a:endParaRPr 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41090D6-6709-40C8-921D-4857D0A77020}"/>
              </a:ext>
            </a:extLst>
          </p:cNvPr>
          <p:cNvSpPr txBox="1"/>
          <p:nvPr/>
        </p:nvSpPr>
        <p:spPr>
          <a:xfrm>
            <a:off x="8300793" y="1970926"/>
            <a:ext cx="3642082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latin typeface="Segoe UI Light" panose="020B0502040204020203" pitchFamily="34" charset="0"/>
                <a:ea typeface="Playfair Display" charset="0"/>
                <a:cs typeface="Segoe UI Light" panose="020B0502040204020203" pitchFamily="34" charset="0"/>
              </a:rPr>
              <a:t>OLS performed comparatively well in predicting training data with few misses</a:t>
            </a:r>
          </a:p>
        </p:txBody>
      </p:sp>
      <p:grpSp>
        <p:nvGrpSpPr>
          <p:cNvPr id="99" name="Graphic 75">
            <a:extLst>
              <a:ext uri="{FF2B5EF4-FFF2-40B4-BE49-F238E27FC236}">
                <a16:creationId xmlns:a16="http://schemas.microsoft.com/office/drawing/2014/main" id="{EE6DBCC5-6EC4-4809-BDF7-0900D66DC133}"/>
              </a:ext>
            </a:extLst>
          </p:cNvPr>
          <p:cNvGrpSpPr/>
          <p:nvPr/>
        </p:nvGrpSpPr>
        <p:grpSpPr>
          <a:xfrm>
            <a:off x="10537198" y="1525061"/>
            <a:ext cx="365724" cy="365724"/>
            <a:chOff x="3971001" y="2437697"/>
            <a:chExt cx="330734" cy="330734"/>
          </a:xfrm>
          <a:noFill/>
        </p:grpSpPr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345A3CB8-D19E-4BFE-9D8F-8050440BA625}"/>
                </a:ext>
              </a:extLst>
            </p:cNvPr>
            <p:cNvSpPr/>
            <p:nvPr/>
          </p:nvSpPr>
          <p:spPr>
            <a:xfrm>
              <a:off x="3992571" y="2610686"/>
              <a:ext cx="309164" cy="157745"/>
            </a:xfrm>
            <a:custGeom>
              <a:avLst/>
              <a:gdLst>
                <a:gd name="connsiteX0" fmla="*/ 0 w 309164"/>
                <a:gd name="connsiteY0" fmla="*/ 157746 h 157745"/>
                <a:gd name="connsiteX1" fmla="*/ 129418 w 309164"/>
                <a:gd name="connsiteY1" fmla="*/ 42708 h 157745"/>
                <a:gd name="connsiteX2" fmla="*/ 201317 w 309164"/>
                <a:gd name="connsiteY2" fmla="*/ 100227 h 157745"/>
                <a:gd name="connsiteX3" fmla="*/ 309165 w 309164"/>
                <a:gd name="connsiteY3" fmla="*/ 0 h 157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9164" h="157745">
                  <a:moveTo>
                    <a:pt x="0" y="157746"/>
                  </a:moveTo>
                  <a:lnTo>
                    <a:pt x="129418" y="42708"/>
                  </a:lnTo>
                  <a:lnTo>
                    <a:pt x="201317" y="100227"/>
                  </a:lnTo>
                  <a:lnTo>
                    <a:pt x="309165" y="0"/>
                  </a:lnTo>
                </a:path>
              </a:pathLst>
            </a:custGeom>
            <a:noFill/>
            <a:ln w="12700" cap="flat">
              <a:solidFill>
                <a:srgbClr val="15283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DE6C34DF-0122-40AF-8EAB-7789ABE0F63F}"/>
                </a:ext>
              </a:extLst>
            </p:cNvPr>
            <p:cNvSpPr/>
            <p:nvPr/>
          </p:nvSpPr>
          <p:spPr>
            <a:xfrm>
              <a:off x="4245079" y="2610686"/>
              <a:ext cx="56656" cy="57231"/>
            </a:xfrm>
            <a:custGeom>
              <a:avLst/>
              <a:gdLst>
                <a:gd name="connsiteX0" fmla="*/ 0 w 56656"/>
                <a:gd name="connsiteY0" fmla="*/ 0 h 57231"/>
                <a:gd name="connsiteX1" fmla="*/ 56656 w 56656"/>
                <a:gd name="connsiteY1" fmla="*/ 0 h 57231"/>
                <a:gd name="connsiteX2" fmla="*/ 56656 w 56656"/>
                <a:gd name="connsiteY2" fmla="*/ 57231 h 57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656" h="57231">
                  <a:moveTo>
                    <a:pt x="0" y="0"/>
                  </a:moveTo>
                  <a:lnTo>
                    <a:pt x="56656" y="0"/>
                  </a:lnTo>
                  <a:lnTo>
                    <a:pt x="56656" y="57231"/>
                  </a:lnTo>
                </a:path>
              </a:pathLst>
            </a:custGeom>
            <a:noFill/>
            <a:ln w="12700" cap="flat">
              <a:solidFill>
                <a:srgbClr val="15283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D"/>
            </a:p>
          </p:txBody>
        </p:sp>
        <p:grpSp>
          <p:nvGrpSpPr>
            <p:cNvPr id="102" name="Graphic 75">
              <a:extLst>
                <a:ext uri="{FF2B5EF4-FFF2-40B4-BE49-F238E27FC236}">
                  <a16:creationId xmlns:a16="http://schemas.microsoft.com/office/drawing/2014/main" id="{78E2E295-1EB4-4771-AFFC-077A029155D6}"/>
                </a:ext>
              </a:extLst>
            </p:cNvPr>
            <p:cNvGrpSpPr/>
            <p:nvPr/>
          </p:nvGrpSpPr>
          <p:grpSpPr>
            <a:xfrm>
              <a:off x="3971001" y="2437697"/>
              <a:ext cx="244455" cy="230219"/>
              <a:chOff x="3971001" y="2437697"/>
              <a:chExt cx="244455" cy="230219"/>
            </a:xfrm>
            <a:noFill/>
          </p:grpSpPr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4E84B036-7640-49A4-B38B-9FB83B9A9DC0}"/>
                  </a:ext>
                </a:extLst>
              </p:cNvPr>
              <p:cNvSpPr/>
              <p:nvPr/>
            </p:nvSpPr>
            <p:spPr>
              <a:xfrm>
                <a:off x="3971001" y="2437697"/>
                <a:ext cx="244455" cy="230219"/>
              </a:xfrm>
              <a:custGeom>
                <a:avLst/>
                <a:gdLst>
                  <a:gd name="connsiteX0" fmla="*/ 64853 w 244455"/>
                  <a:gd name="connsiteY0" fmla="*/ 230220 h 230219"/>
                  <a:gd name="connsiteX1" fmla="*/ 0 w 244455"/>
                  <a:gd name="connsiteY1" fmla="*/ 122228 h 230219"/>
                  <a:gd name="connsiteX2" fmla="*/ 122228 w 244455"/>
                  <a:gd name="connsiteY2" fmla="*/ 0 h 230219"/>
                  <a:gd name="connsiteX3" fmla="*/ 244456 w 244455"/>
                  <a:gd name="connsiteY3" fmla="*/ 122228 h 230219"/>
                  <a:gd name="connsiteX4" fmla="*/ 222023 w 244455"/>
                  <a:gd name="connsiteY4" fmla="*/ 192832 h 230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4455" h="230219">
                    <a:moveTo>
                      <a:pt x="64853" y="230220"/>
                    </a:moveTo>
                    <a:cubicBezTo>
                      <a:pt x="26315" y="209657"/>
                      <a:pt x="0" y="168962"/>
                      <a:pt x="0" y="122228"/>
                    </a:cubicBezTo>
                    <a:cubicBezTo>
                      <a:pt x="0" y="54787"/>
                      <a:pt x="54787" y="0"/>
                      <a:pt x="122228" y="0"/>
                    </a:cubicBezTo>
                    <a:cubicBezTo>
                      <a:pt x="189813" y="0"/>
                      <a:pt x="244456" y="54787"/>
                      <a:pt x="244456" y="122228"/>
                    </a:cubicBezTo>
                    <a:cubicBezTo>
                      <a:pt x="244456" y="148543"/>
                      <a:pt x="236116" y="172845"/>
                      <a:pt x="222023" y="192832"/>
                    </a:cubicBezTo>
                  </a:path>
                </a:pathLst>
              </a:custGeom>
              <a:noFill/>
              <a:ln w="12700" cap="flat">
                <a:solidFill>
                  <a:srgbClr val="152839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4F3EAD12-80F2-4A49-B1E0-19DD869FED31}"/>
                  </a:ext>
                </a:extLst>
              </p:cNvPr>
              <p:cNvSpPr/>
              <p:nvPr/>
            </p:nvSpPr>
            <p:spPr>
              <a:xfrm>
                <a:off x="4093229" y="2608816"/>
                <a:ext cx="14379" cy="16249"/>
              </a:xfrm>
              <a:custGeom>
                <a:avLst/>
                <a:gdLst>
                  <a:gd name="connsiteX0" fmla="*/ 0 w 14379"/>
                  <a:gd name="connsiteY0" fmla="*/ 0 h 16249"/>
                  <a:gd name="connsiteX1" fmla="*/ 0 w 14379"/>
                  <a:gd name="connsiteY1" fmla="*/ 16249 h 1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379" h="16249">
                    <a:moveTo>
                      <a:pt x="0" y="0"/>
                    </a:moveTo>
                    <a:lnTo>
                      <a:pt x="0" y="16249"/>
                    </a:lnTo>
                  </a:path>
                </a:pathLst>
              </a:custGeom>
              <a:ln w="12700" cap="flat">
                <a:solidFill>
                  <a:srgbClr val="152839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C0E11F04-94D7-4B79-B493-5C2D07E82FFC}"/>
                  </a:ext>
                </a:extLst>
              </p:cNvPr>
              <p:cNvSpPr/>
              <p:nvPr/>
            </p:nvSpPr>
            <p:spPr>
              <a:xfrm>
                <a:off x="4093229" y="2494785"/>
                <a:ext cx="14379" cy="16249"/>
              </a:xfrm>
              <a:custGeom>
                <a:avLst/>
                <a:gdLst>
                  <a:gd name="connsiteX0" fmla="*/ 0 w 14379"/>
                  <a:gd name="connsiteY0" fmla="*/ 0 h 16249"/>
                  <a:gd name="connsiteX1" fmla="*/ 0 w 14379"/>
                  <a:gd name="connsiteY1" fmla="*/ 16249 h 1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379" h="16249">
                    <a:moveTo>
                      <a:pt x="0" y="0"/>
                    </a:moveTo>
                    <a:lnTo>
                      <a:pt x="0" y="16249"/>
                    </a:lnTo>
                  </a:path>
                </a:pathLst>
              </a:custGeom>
              <a:ln w="12700" cap="flat">
                <a:solidFill>
                  <a:srgbClr val="152839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C91BC6DA-ADE0-40AF-8CB5-2383FD82FB0E}"/>
                  </a:ext>
                </a:extLst>
              </p:cNvPr>
              <p:cNvSpPr/>
              <p:nvPr/>
            </p:nvSpPr>
            <p:spPr>
              <a:xfrm>
                <a:off x="4068784" y="2511034"/>
                <a:ext cx="48891" cy="97782"/>
              </a:xfrm>
              <a:custGeom>
                <a:avLst/>
                <a:gdLst>
                  <a:gd name="connsiteX0" fmla="*/ 0 w 48891"/>
                  <a:gd name="connsiteY0" fmla="*/ 73337 h 97782"/>
                  <a:gd name="connsiteX1" fmla="*/ 24446 w 48891"/>
                  <a:gd name="connsiteY1" fmla="*/ 97782 h 97782"/>
                  <a:gd name="connsiteX2" fmla="*/ 48891 w 48891"/>
                  <a:gd name="connsiteY2" fmla="*/ 73337 h 97782"/>
                  <a:gd name="connsiteX3" fmla="*/ 24446 w 48891"/>
                  <a:gd name="connsiteY3" fmla="*/ 48891 h 97782"/>
                  <a:gd name="connsiteX4" fmla="*/ 0 w 48891"/>
                  <a:gd name="connsiteY4" fmla="*/ 24446 h 97782"/>
                  <a:gd name="connsiteX5" fmla="*/ 24446 w 48891"/>
                  <a:gd name="connsiteY5" fmla="*/ 0 h 97782"/>
                  <a:gd name="connsiteX6" fmla="*/ 48891 w 48891"/>
                  <a:gd name="connsiteY6" fmla="*/ 24446 h 977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8891" h="97782">
                    <a:moveTo>
                      <a:pt x="0" y="73337"/>
                    </a:moveTo>
                    <a:cubicBezTo>
                      <a:pt x="0" y="86854"/>
                      <a:pt x="10929" y="97782"/>
                      <a:pt x="24446" y="97782"/>
                    </a:cubicBezTo>
                    <a:cubicBezTo>
                      <a:pt x="37963" y="97782"/>
                      <a:pt x="48891" y="86854"/>
                      <a:pt x="48891" y="73337"/>
                    </a:cubicBezTo>
                    <a:cubicBezTo>
                      <a:pt x="48891" y="59820"/>
                      <a:pt x="37963" y="48891"/>
                      <a:pt x="24446" y="48891"/>
                    </a:cubicBezTo>
                    <a:cubicBezTo>
                      <a:pt x="10929" y="48891"/>
                      <a:pt x="0" y="37963"/>
                      <a:pt x="0" y="24446"/>
                    </a:cubicBezTo>
                    <a:cubicBezTo>
                      <a:pt x="0" y="10929"/>
                      <a:pt x="10929" y="0"/>
                      <a:pt x="24446" y="0"/>
                    </a:cubicBezTo>
                    <a:cubicBezTo>
                      <a:pt x="37963" y="0"/>
                      <a:pt x="48891" y="10929"/>
                      <a:pt x="48891" y="24446"/>
                    </a:cubicBezTo>
                  </a:path>
                </a:pathLst>
              </a:custGeom>
              <a:noFill/>
              <a:ln w="12700" cap="flat">
                <a:solidFill>
                  <a:srgbClr val="152839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</p:grpSp>
      </p:grpSp>
      <p:pic>
        <p:nvPicPr>
          <p:cNvPr id="7170" name="Picture 2">
            <a:extLst>
              <a:ext uri="{FF2B5EF4-FFF2-40B4-BE49-F238E27FC236}">
                <a16:creationId xmlns:a16="http://schemas.microsoft.com/office/drawing/2014/main" id="{490D1340-0C29-4103-8F75-E21A4DB18F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140" y="1678568"/>
            <a:ext cx="7546529" cy="399435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5904DACC-F3C2-4B21-A6D6-D1C3423B102A}"/>
              </a:ext>
            </a:extLst>
          </p:cNvPr>
          <p:cNvSpPr txBox="1"/>
          <p:nvPr/>
        </p:nvSpPr>
        <p:spPr>
          <a:xfrm>
            <a:off x="-675766" y="544207"/>
            <a:ext cx="8367375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2800" b="1" dirty="0">
                <a:solidFill>
                  <a:schemeClr val="bg1"/>
                </a:solidFill>
                <a:latin typeface="Segoe UI" panose="020B0502040204020203" pitchFamily="34" charset="0"/>
                <a:ea typeface="Playfair Display" charset="0"/>
                <a:cs typeface="Segoe UI" panose="020B0502040204020203" pitchFamily="34" charset="0"/>
              </a:rPr>
              <a:t>Ordinary Linear Regression(OLS)</a:t>
            </a:r>
            <a:endParaRPr lang="en-US" sz="2400" dirty="0">
              <a:solidFill>
                <a:schemeClr val="bg1"/>
              </a:solidFill>
              <a:latin typeface="Segoe UI Light" panose="020B0502040204020203" pitchFamily="34" charset="0"/>
              <a:ea typeface="Playfair Display" charset="0"/>
              <a:cs typeface="Segoe UI Light" panose="020B0502040204020203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99273EA-5BAC-4053-92EF-2101A537A35B}"/>
              </a:ext>
            </a:extLst>
          </p:cNvPr>
          <p:cNvSpPr txBox="1"/>
          <p:nvPr/>
        </p:nvSpPr>
        <p:spPr>
          <a:xfrm>
            <a:off x="2560992" y="5730065"/>
            <a:ext cx="34348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solidFill>
                  <a:schemeClr val="bg1"/>
                </a:solidFill>
              </a:rPr>
              <a:t>Fig 10. Actual vs Predicted using multiple OLS on training data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7F2D0DF-B2E4-4F97-98DB-8BD590BF70FA}"/>
              </a:ext>
            </a:extLst>
          </p:cNvPr>
          <p:cNvSpPr txBox="1"/>
          <p:nvPr/>
        </p:nvSpPr>
        <p:spPr>
          <a:xfrm>
            <a:off x="8556809" y="3237582"/>
            <a:ext cx="3548133" cy="6309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b="1" dirty="0">
                <a:solidFill>
                  <a:schemeClr val="bg1"/>
                </a:solidFill>
                <a:latin typeface="Segoe UI Light" panose="020B0502040204020203" pitchFamily="34" charset="0"/>
                <a:ea typeface="Playfair Display" charset="0"/>
                <a:cs typeface="Segoe UI Light" panose="020B0502040204020203" pitchFamily="34" charset="0"/>
              </a:rPr>
              <a:t>R</a:t>
            </a:r>
            <a:r>
              <a:rPr lang="en-US" b="1" baseline="30000" dirty="0">
                <a:solidFill>
                  <a:schemeClr val="bg1"/>
                </a:solidFill>
                <a:latin typeface="Segoe UI Light" panose="020B0502040204020203" pitchFamily="34" charset="0"/>
                <a:ea typeface="Playfair Display" charset="0"/>
                <a:cs typeface="Segoe UI Light" panose="020B0502040204020203" pitchFamily="34" charset="0"/>
              </a:rPr>
              <a:t>2</a:t>
            </a:r>
            <a:r>
              <a:rPr lang="en-US" b="1" dirty="0">
                <a:solidFill>
                  <a:schemeClr val="bg1"/>
                </a:solidFill>
                <a:latin typeface="Segoe UI Light" panose="020B0502040204020203" pitchFamily="34" charset="0"/>
                <a:ea typeface="Playfair Display" charset="0"/>
                <a:cs typeface="Segoe UI Light" panose="020B0502040204020203" pitchFamily="34" charset="0"/>
              </a:rPr>
              <a:t>      = </a:t>
            </a:r>
            <a:r>
              <a:rPr lang="en-US" dirty="0">
                <a:solidFill>
                  <a:schemeClr val="bg1"/>
                </a:solidFill>
              </a:rPr>
              <a:t>0.6578</a:t>
            </a:r>
            <a:endParaRPr lang="en-US" b="1" dirty="0">
              <a:solidFill>
                <a:schemeClr val="bg1"/>
              </a:solidFill>
              <a:latin typeface="Segoe UI Light" panose="020B0502040204020203" pitchFamily="34" charset="0"/>
              <a:ea typeface="Playfair Display" charset="0"/>
              <a:cs typeface="Segoe UI Light" panose="020B0502040204020203" pitchFamily="34" charset="0"/>
            </a:endParaRPr>
          </a:p>
          <a:p>
            <a:pPr>
              <a:spcAft>
                <a:spcPts val="600"/>
              </a:spcAft>
            </a:pPr>
            <a:r>
              <a:rPr lang="en-US" b="1" dirty="0">
                <a:solidFill>
                  <a:schemeClr val="bg1"/>
                </a:solidFill>
                <a:latin typeface="Segoe UI Light" panose="020B0502040204020203" pitchFamily="34" charset="0"/>
                <a:ea typeface="Playfair Display" charset="0"/>
                <a:cs typeface="Segoe UI Light" panose="020B0502040204020203" pitchFamily="34" charset="0"/>
              </a:rPr>
              <a:t>RMSE = </a:t>
            </a:r>
            <a:r>
              <a:rPr lang="en-US" dirty="0">
                <a:solidFill>
                  <a:schemeClr val="bg1"/>
                </a:solidFill>
              </a:rPr>
              <a:t>0.0632</a:t>
            </a:r>
            <a:endParaRPr lang="en-ID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30256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 descr="A picture containing text, table, desk&#10;&#10;Description automatically generated">
            <a:extLst>
              <a:ext uri="{FF2B5EF4-FFF2-40B4-BE49-F238E27FC236}">
                <a16:creationId xmlns:a16="http://schemas.microsoft.com/office/drawing/2014/main" id="{6BC29B2E-C69A-40F3-9E43-5FF617E1E2E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183" r="14039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39" name="Rectangle: Top Corners Rounded 38">
            <a:extLst>
              <a:ext uri="{FF2B5EF4-FFF2-40B4-BE49-F238E27FC236}">
                <a16:creationId xmlns:a16="http://schemas.microsoft.com/office/drawing/2014/main" id="{ACB7B75B-7FDB-47BB-AD48-F79A5E2D29D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ound2SameRect">
            <a:avLst>
              <a:gd name="adj1" fmla="val 0"/>
              <a:gd name="adj2" fmla="val 0"/>
            </a:avLst>
          </a:prstGeom>
          <a:gradFill flip="none" rotWithShape="1">
            <a:gsLst>
              <a:gs pos="0">
                <a:srgbClr val="152839"/>
              </a:gs>
              <a:gs pos="100000">
                <a:srgbClr val="152839">
                  <a:alpha val="92000"/>
                </a:srgb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898691-56CA-408B-AEA0-414FB5F816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solidFill>
            <a:srgbClr val="01893F"/>
          </a:solidFill>
        </p:spPr>
        <p:txBody>
          <a:bodyPr/>
          <a:lstStyle/>
          <a:p>
            <a:fld id="{A2DCC61C-53F0-45B2-B3F4-718F012157CB}" type="slidenum">
              <a:rPr lang="en-US" smtClean="0"/>
              <a:t>11</a:t>
            </a:fld>
            <a:endParaRPr 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41090D6-6709-40C8-921D-4857D0A77020}"/>
              </a:ext>
            </a:extLst>
          </p:cNvPr>
          <p:cNvSpPr txBox="1"/>
          <p:nvPr/>
        </p:nvSpPr>
        <p:spPr>
          <a:xfrm>
            <a:off x="720810" y="450692"/>
            <a:ext cx="3804058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800" b="1" dirty="0">
                <a:solidFill>
                  <a:schemeClr val="bg1"/>
                </a:solidFill>
                <a:latin typeface="Segoe UI" panose="020B0502040204020203" pitchFamily="34" charset="0"/>
                <a:ea typeface="Playfair Display" charset="0"/>
                <a:cs typeface="Segoe UI" panose="020B0502040204020203" pitchFamily="34" charset="0"/>
              </a:rPr>
              <a:t>Multiple Regression</a:t>
            </a:r>
            <a:endParaRPr lang="en-US" sz="2400" dirty="0">
              <a:solidFill>
                <a:schemeClr val="bg1"/>
              </a:solidFill>
              <a:latin typeface="Segoe UI Light" panose="020B0502040204020203" pitchFamily="34" charset="0"/>
              <a:ea typeface="Playfair Display" charset="0"/>
              <a:cs typeface="Segoe UI Light" panose="020B0502040204020203" pitchFamily="34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9F95A41D-E2EC-4FAF-B5B9-8BBD7D10FE6F}"/>
              </a:ext>
            </a:extLst>
          </p:cNvPr>
          <p:cNvSpPr txBox="1"/>
          <p:nvPr/>
        </p:nvSpPr>
        <p:spPr>
          <a:xfrm>
            <a:off x="8128609" y="1389610"/>
            <a:ext cx="3548133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latin typeface="Segoe UI Light" panose="020B0502040204020203" pitchFamily="34" charset="0"/>
                <a:ea typeface="Playfair Display" charset="0"/>
                <a:cs typeface="Segoe UI Light" panose="020B0502040204020203" pitchFamily="34" charset="0"/>
              </a:rPr>
              <a:t>Graph showcases the prediction of sales without promo duration feature.</a:t>
            </a:r>
          </a:p>
        </p:txBody>
      </p:sp>
      <p:grpSp>
        <p:nvGrpSpPr>
          <p:cNvPr id="118" name="Graphic 124">
            <a:extLst>
              <a:ext uri="{FF2B5EF4-FFF2-40B4-BE49-F238E27FC236}">
                <a16:creationId xmlns:a16="http://schemas.microsoft.com/office/drawing/2014/main" id="{6DCAEDAC-1658-49C7-A918-6BD2A5507C82}"/>
              </a:ext>
            </a:extLst>
          </p:cNvPr>
          <p:cNvGrpSpPr/>
          <p:nvPr/>
        </p:nvGrpSpPr>
        <p:grpSpPr>
          <a:xfrm>
            <a:off x="8422213" y="4470459"/>
            <a:ext cx="337682" cy="293634"/>
            <a:chOff x="6427500" y="1466743"/>
            <a:chExt cx="219075" cy="190500"/>
          </a:xfrm>
        </p:grpSpPr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2DE7BE84-4153-4978-8ECC-15DA318A4A83}"/>
                </a:ext>
              </a:extLst>
            </p:cNvPr>
            <p:cNvSpPr/>
            <p:nvPr/>
          </p:nvSpPr>
          <p:spPr>
            <a:xfrm>
              <a:off x="6446550" y="1541133"/>
              <a:ext cx="180975" cy="116109"/>
            </a:xfrm>
            <a:custGeom>
              <a:avLst/>
              <a:gdLst>
                <a:gd name="connsiteX0" fmla="*/ 180975 w 180975"/>
                <a:gd name="connsiteY0" fmla="*/ 190 h 116109"/>
                <a:gd name="connsiteX1" fmla="*/ 180975 w 180975"/>
                <a:gd name="connsiteY1" fmla="*/ 116110 h 116109"/>
                <a:gd name="connsiteX2" fmla="*/ 0 w 180975"/>
                <a:gd name="connsiteY2" fmla="*/ 116110 h 116109"/>
                <a:gd name="connsiteX3" fmla="*/ 0 w 180975"/>
                <a:gd name="connsiteY3" fmla="*/ 0 h 116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0975" h="116109">
                  <a:moveTo>
                    <a:pt x="180975" y="190"/>
                  </a:moveTo>
                  <a:lnTo>
                    <a:pt x="180975" y="116110"/>
                  </a:lnTo>
                  <a:lnTo>
                    <a:pt x="0" y="116110"/>
                  </a:lnTo>
                  <a:lnTo>
                    <a:pt x="0" y="0"/>
                  </a:lnTo>
                </a:path>
              </a:pathLst>
            </a:custGeom>
            <a:noFill/>
            <a:ln w="12700" cap="rnd">
              <a:solidFill>
                <a:srgbClr val="15283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9838548F-4E19-4B10-BCE7-6DF209042098}"/>
                </a:ext>
              </a:extLst>
            </p:cNvPr>
            <p:cNvSpPr/>
            <p:nvPr/>
          </p:nvSpPr>
          <p:spPr>
            <a:xfrm>
              <a:off x="6465600" y="1571518"/>
              <a:ext cx="76200" cy="57150"/>
            </a:xfrm>
            <a:custGeom>
              <a:avLst/>
              <a:gdLst>
                <a:gd name="connsiteX0" fmla="*/ 0 w 76200"/>
                <a:gd name="connsiteY0" fmla="*/ 0 h 57150"/>
                <a:gd name="connsiteX1" fmla="*/ 76200 w 76200"/>
                <a:gd name="connsiteY1" fmla="*/ 0 h 57150"/>
                <a:gd name="connsiteX2" fmla="*/ 76200 w 76200"/>
                <a:gd name="connsiteY2" fmla="*/ 57150 h 57150"/>
                <a:gd name="connsiteX3" fmla="*/ 0 w 76200"/>
                <a:gd name="connsiteY3" fmla="*/ 57150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00" h="57150">
                  <a:moveTo>
                    <a:pt x="0" y="0"/>
                  </a:moveTo>
                  <a:lnTo>
                    <a:pt x="76200" y="0"/>
                  </a:lnTo>
                  <a:lnTo>
                    <a:pt x="76200" y="57150"/>
                  </a:lnTo>
                  <a:lnTo>
                    <a:pt x="0" y="57150"/>
                  </a:lnTo>
                  <a:close/>
                </a:path>
              </a:pathLst>
            </a:custGeom>
            <a:noFill/>
            <a:ln w="12700" cap="rnd">
              <a:solidFill>
                <a:srgbClr val="15283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94A861B0-2A10-491F-9A19-29ECE9FF4363}"/>
                </a:ext>
              </a:extLst>
            </p:cNvPr>
            <p:cNvSpPr/>
            <p:nvPr/>
          </p:nvSpPr>
          <p:spPr>
            <a:xfrm>
              <a:off x="6560850" y="1571518"/>
              <a:ext cx="47625" cy="85725"/>
            </a:xfrm>
            <a:custGeom>
              <a:avLst/>
              <a:gdLst>
                <a:gd name="connsiteX0" fmla="*/ 0 w 47625"/>
                <a:gd name="connsiteY0" fmla="*/ 0 h 85725"/>
                <a:gd name="connsiteX1" fmla="*/ 47625 w 47625"/>
                <a:gd name="connsiteY1" fmla="*/ 0 h 85725"/>
                <a:gd name="connsiteX2" fmla="*/ 47625 w 47625"/>
                <a:gd name="connsiteY2" fmla="*/ 85725 h 85725"/>
                <a:gd name="connsiteX3" fmla="*/ 0 w 47625"/>
                <a:gd name="connsiteY3" fmla="*/ 85725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625" h="85725">
                  <a:moveTo>
                    <a:pt x="0" y="0"/>
                  </a:moveTo>
                  <a:lnTo>
                    <a:pt x="47625" y="0"/>
                  </a:lnTo>
                  <a:lnTo>
                    <a:pt x="47625" y="85725"/>
                  </a:lnTo>
                  <a:lnTo>
                    <a:pt x="0" y="85725"/>
                  </a:lnTo>
                  <a:close/>
                </a:path>
              </a:pathLst>
            </a:custGeom>
            <a:noFill/>
            <a:ln w="12700" cap="rnd">
              <a:solidFill>
                <a:srgbClr val="15283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F6103451-60D4-4B42-8AAD-A14E1A35437F}"/>
                </a:ext>
              </a:extLst>
            </p:cNvPr>
            <p:cNvSpPr/>
            <p:nvPr/>
          </p:nvSpPr>
          <p:spPr>
            <a:xfrm>
              <a:off x="6427500" y="1466743"/>
              <a:ext cx="219075" cy="38100"/>
            </a:xfrm>
            <a:custGeom>
              <a:avLst/>
              <a:gdLst>
                <a:gd name="connsiteX0" fmla="*/ 200025 w 219075"/>
                <a:gd name="connsiteY0" fmla="*/ 0 h 38100"/>
                <a:gd name="connsiteX1" fmla="*/ 19050 w 219075"/>
                <a:gd name="connsiteY1" fmla="*/ 0 h 38100"/>
                <a:gd name="connsiteX2" fmla="*/ 0 w 219075"/>
                <a:gd name="connsiteY2" fmla="*/ 38100 h 38100"/>
                <a:gd name="connsiteX3" fmla="*/ 219075 w 219075"/>
                <a:gd name="connsiteY3" fmla="*/ 3810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9075" h="38100">
                  <a:moveTo>
                    <a:pt x="200025" y="0"/>
                  </a:moveTo>
                  <a:lnTo>
                    <a:pt x="19050" y="0"/>
                  </a:lnTo>
                  <a:lnTo>
                    <a:pt x="0" y="38100"/>
                  </a:lnTo>
                  <a:lnTo>
                    <a:pt x="219075" y="38100"/>
                  </a:lnTo>
                  <a:close/>
                </a:path>
              </a:pathLst>
            </a:custGeom>
            <a:noFill/>
            <a:ln w="12700" cap="rnd">
              <a:solidFill>
                <a:srgbClr val="15283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754E9DB6-CC75-4222-AE1A-666990B17298}"/>
                </a:ext>
              </a:extLst>
            </p:cNvPr>
            <p:cNvSpPr/>
            <p:nvPr/>
          </p:nvSpPr>
          <p:spPr>
            <a:xfrm>
              <a:off x="6427500" y="1504843"/>
              <a:ext cx="219075" cy="47625"/>
            </a:xfrm>
            <a:custGeom>
              <a:avLst/>
              <a:gdLst>
                <a:gd name="connsiteX0" fmla="*/ 219075 w 219075"/>
                <a:gd name="connsiteY0" fmla="*/ 9525 h 47625"/>
                <a:gd name="connsiteX1" fmla="*/ 190500 w 219075"/>
                <a:gd name="connsiteY1" fmla="*/ 38100 h 47625"/>
                <a:gd name="connsiteX2" fmla="*/ 171450 w 219075"/>
                <a:gd name="connsiteY2" fmla="*/ 28575 h 47625"/>
                <a:gd name="connsiteX3" fmla="*/ 138113 w 219075"/>
                <a:gd name="connsiteY3" fmla="*/ 47625 h 47625"/>
                <a:gd name="connsiteX4" fmla="*/ 109538 w 219075"/>
                <a:gd name="connsiteY4" fmla="*/ 34671 h 47625"/>
                <a:gd name="connsiteX5" fmla="*/ 80963 w 219075"/>
                <a:gd name="connsiteY5" fmla="*/ 47625 h 47625"/>
                <a:gd name="connsiteX6" fmla="*/ 47625 w 219075"/>
                <a:gd name="connsiteY6" fmla="*/ 28575 h 47625"/>
                <a:gd name="connsiteX7" fmla="*/ 28575 w 219075"/>
                <a:gd name="connsiteY7" fmla="*/ 38100 h 47625"/>
                <a:gd name="connsiteX8" fmla="*/ 0 w 219075"/>
                <a:gd name="connsiteY8" fmla="*/ 9525 h 47625"/>
                <a:gd name="connsiteX9" fmla="*/ 0 w 219075"/>
                <a:gd name="connsiteY9" fmla="*/ 0 h 47625"/>
                <a:gd name="connsiteX10" fmla="*/ 219075 w 219075"/>
                <a:gd name="connsiteY10" fmla="*/ 0 h 47625"/>
                <a:gd name="connsiteX11" fmla="*/ 219075 w 219075"/>
                <a:gd name="connsiteY11" fmla="*/ 9525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9075" h="47625">
                  <a:moveTo>
                    <a:pt x="219075" y="9525"/>
                  </a:moveTo>
                  <a:cubicBezTo>
                    <a:pt x="219075" y="25336"/>
                    <a:pt x="206312" y="38100"/>
                    <a:pt x="190500" y="38100"/>
                  </a:cubicBezTo>
                  <a:cubicBezTo>
                    <a:pt x="182594" y="38100"/>
                    <a:pt x="176594" y="33719"/>
                    <a:pt x="171450" y="28575"/>
                  </a:cubicBezTo>
                  <a:cubicBezTo>
                    <a:pt x="164687" y="39243"/>
                    <a:pt x="151733" y="47625"/>
                    <a:pt x="138113" y="47625"/>
                  </a:cubicBezTo>
                  <a:cubicBezTo>
                    <a:pt x="126683" y="47625"/>
                    <a:pt x="116491" y="42577"/>
                    <a:pt x="109538" y="34671"/>
                  </a:cubicBezTo>
                  <a:cubicBezTo>
                    <a:pt x="102584" y="42577"/>
                    <a:pt x="92393" y="47625"/>
                    <a:pt x="80963" y="47625"/>
                  </a:cubicBezTo>
                  <a:cubicBezTo>
                    <a:pt x="67342" y="47625"/>
                    <a:pt x="54388" y="39243"/>
                    <a:pt x="47625" y="28575"/>
                  </a:cubicBezTo>
                  <a:cubicBezTo>
                    <a:pt x="42482" y="33719"/>
                    <a:pt x="36481" y="38100"/>
                    <a:pt x="28575" y="38100"/>
                  </a:cubicBezTo>
                  <a:cubicBezTo>
                    <a:pt x="12764" y="38100"/>
                    <a:pt x="0" y="25336"/>
                    <a:pt x="0" y="9525"/>
                  </a:cubicBezTo>
                  <a:lnTo>
                    <a:pt x="0" y="0"/>
                  </a:lnTo>
                  <a:lnTo>
                    <a:pt x="219075" y="0"/>
                  </a:lnTo>
                  <a:lnTo>
                    <a:pt x="219075" y="9525"/>
                  </a:lnTo>
                  <a:close/>
                </a:path>
              </a:pathLst>
            </a:custGeom>
            <a:noFill/>
            <a:ln w="12700" cap="rnd">
              <a:solidFill>
                <a:srgbClr val="15283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CBEEF026-717E-4622-AFC3-921D494F0637}"/>
                </a:ext>
              </a:extLst>
            </p:cNvPr>
            <p:cNvSpPr/>
            <p:nvPr/>
          </p:nvSpPr>
          <p:spPr>
            <a:xfrm>
              <a:off x="6475125" y="1466743"/>
              <a:ext cx="9525" cy="66675"/>
            </a:xfrm>
            <a:custGeom>
              <a:avLst/>
              <a:gdLst>
                <a:gd name="connsiteX0" fmla="*/ 0 w 9525"/>
                <a:gd name="connsiteY0" fmla="*/ 66675 h 66675"/>
                <a:gd name="connsiteX1" fmla="*/ 0 w 9525"/>
                <a:gd name="connsiteY1" fmla="*/ 38100 h 66675"/>
                <a:gd name="connsiteX2" fmla="*/ 9525 w 9525"/>
                <a:gd name="connsiteY2" fmla="*/ 0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66675">
                  <a:moveTo>
                    <a:pt x="0" y="66675"/>
                  </a:moveTo>
                  <a:lnTo>
                    <a:pt x="0" y="38100"/>
                  </a:lnTo>
                  <a:lnTo>
                    <a:pt x="9525" y="0"/>
                  </a:lnTo>
                </a:path>
              </a:pathLst>
            </a:custGeom>
            <a:noFill/>
            <a:ln w="12700" cap="rnd">
              <a:solidFill>
                <a:srgbClr val="15283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0641C0BE-2AC3-4127-A940-080C04B49756}"/>
                </a:ext>
              </a:extLst>
            </p:cNvPr>
            <p:cNvSpPr/>
            <p:nvPr/>
          </p:nvSpPr>
          <p:spPr>
            <a:xfrm>
              <a:off x="6537038" y="1466743"/>
              <a:ext cx="9525" cy="72866"/>
            </a:xfrm>
            <a:custGeom>
              <a:avLst/>
              <a:gdLst>
                <a:gd name="connsiteX0" fmla="*/ 0 w 9525"/>
                <a:gd name="connsiteY0" fmla="*/ 72866 h 72866"/>
                <a:gd name="connsiteX1" fmla="*/ 0 w 9525"/>
                <a:gd name="connsiteY1" fmla="*/ 38100 h 72866"/>
                <a:gd name="connsiteX2" fmla="*/ 0 w 9525"/>
                <a:gd name="connsiteY2" fmla="*/ 0 h 72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72866">
                  <a:moveTo>
                    <a:pt x="0" y="72866"/>
                  </a:moveTo>
                  <a:lnTo>
                    <a:pt x="0" y="38100"/>
                  </a:lnTo>
                  <a:lnTo>
                    <a:pt x="0" y="0"/>
                  </a:lnTo>
                </a:path>
              </a:pathLst>
            </a:custGeom>
            <a:noFill/>
            <a:ln w="12700" cap="rnd">
              <a:solidFill>
                <a:srgbClr val="15283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864A0971-2699-4491-A483-D3CE380996C9}"/>
                </a:ext>
              </a:extLst>
            </p:cNvPr>
            <p:cNvSpPr/>
            <p:nvPr/>
          </p:nvSpPr>
          <p:spPr>
            <a:xfrm>
              <a:off x="6589425" y="1466743"/>
              <a:ext cx="9525" cy="66675"/>
            </a:xfrm>
            <a:custGeom>
              <a:avLst/>
              <a:gdLst>
                <a:gd name="connsiteX0" fmla="*/ 9525 w 9525"/>
                <a:gd name="connsiteY0" fmla="*/ 66675 h 66675"/>
                <a:gd name="connsiteX1" fmla="*/ 9525 w 9525"/>
                <a:gd name="connsiteY1" fmla="*/ 38100 h 66675"/>
                <a:gd name="connsiteX2" fmla="*/ 0 w 9525"/>
                <a:gd name="connsiteY2" fmla="*/ 0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66675">
                  <a:moveTo>
                    <a:pt x="9525" y="66675"/>
                  </a:moveTo>
                  <a:lnTo>
                    <a:pt x="9525" y="38100"/>
                  </a:lnTo>
                  <a:lnTo>
                    <a:pt x="0" y="0"/>
                  </a:lnTo>
                </a:path>
              </a:pathLst>
            </a:custGeom>
            <a:noFill/>
            <a:ln w="12700" cap="rnd">
              <a:solidFill>
                <a:srgbClr val="15283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A21509CA-6C69-419B-B7A0-F2D3BA47AA84}"/>
                </a:ext>
              </a:extLst>
            </p:cNvPr>
            <p:cNvSpPr/>
            <p:nvPr/>
          </p:nvSpPr>
          <p:spPr>
            <a:xfrm>
              <a:off x="6584663" y="1614381"/>
              <a:ext cx="9525" cy="9525"/>
            </a:xfrm>
            <a:custGeom>
              <a:avLst/>
              <a:gdLst>
                <a:gd name="connsiteX0" fmla="*/ 4763 w 9525"/>
                <a:gd name="connsiteY0" fmla="*/ 0 h 9525"/>
                <a:gd name="connsiteX1" fmla="*/ 0 w 9525"/>
                <a:gd name="connsiteY1" fmla="*/ 4763 h 9525"/>
                <a:gd name="connsiteX2" fmla="*/ 4763 w 9525"/>
                <a:gd name="connsiteY2" fmla="*/ 9525 h 9525"/>
                <a:gd name="connsiteX3" fmla="*/ 9525 w 9525"/>
                <a:gd name="connsiteY3" fmla="*/ 4763 h 9525"/>
                <a:gd name="connsiteX4" fmla="*/ 4763 w 9525"/>
                <a:gd name="connsiteY4" fmla="*/ 0 h 9525"/>
                <a:gd name="connsiteX5" fmla="*/ 4763 w 9525"/>
                <a:gd name="connsiteY5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25" h="9525">
                  <a:moveTo>
                    <a:pt x="4763" y="0"/>
                  </a:moveTo>
                  <a:cubicBezTo>
                    <a:pt x="2095" y="0"/>
                    <a:pt x="0" y="2095"/>
                    <a:pt x="0" y="4763"/>
                  </a:cubicBezTo>
                  <a:cubicBezTo>
                    <a:pt x="0" y="7430"/>
                    <a:pt x="2095" y="9525"/>
                    <a:pt x="4763" y="9525"/>
                  </a:cubicBezTo>
                  <a:cubicBezTo>
                    <a:pt x="7430" y="9525"/>
                    <a:pt x="9525" y="7430"/>
                    <a:pt x="9525" y="4763"/>
                  </a:cubicBezTo>
                  <a:cubicBezTo>
                    <a:pt x="9525" y="2095"/>
                    <a:pt x="7430" y="0"/>
                    <a:pt x="4763" y="0"/>
                  </a:cubicBezTo>
                  <a:lnTo>
                    <a:pt x="4763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solidFill>
                <a:srgbClr val="152839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5770F83-B853-45C6-A6D1-4413269B4A62}"/>
              </a:ext>
            </a:extLst>
          </p:cNvPr>
          <p:cNvSpPr txBox="1"/>
          <p:nvPr/>
        </p:nvSpPr>
        <p:spPr>
          <a:xfrm>
            <a:off x="2033979" y="5545533"/>
            <a:ext cx="44465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bg1"/>
                </a:solidFill>
              </a:rPr>
              <a:t>Fig 8. Actual vs Predicted plot from Simple Linear Regression 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32E3B93-F14E-4884-B85F-A1676FAA08C5}"/>
              </a:ext>
            </a:extLst>
          </p:cNvPr>
          <p:cNvSpPr txBox="1"/>
          <p:nvPr/>
        </p:nvSpPr>
        <p:spPr>
          <a:xfrm>
            <a:off x="8730532" y="2434445"/>
            <a:ext cx="2842686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b="1" dirty="0">
                <a:solidFill>
                  <a:schemeClr val="bg1"/>
                </a:solidFill>
                <a:latin typeface="Segoe UI Light" panose="020B0502040204020203" pitchFamily="34" charset="0"/>
                <a:ea typeface="Playfair Display" charset="0"/>
                <a:cs typeface="Segoe UI Light" panose="020B0502040204020203" pitchFamily="34" charset="0"/>
              </a:rPr>
              <a:t>R</a:t>
            </a:r>
            <a:r>
              <a:rPr lang="en-US" b="1" baseline="30000" dirty="0">
                <a:solidFill>
                  <a:schemeClr val="bg1"/>
                </a:solidFill>
                <a:latin typeface="Segoe UI Light" panose="020B0502040204020203" pitchFamily="34" charset="0"/>
                <a:ea typeface="Playfair Display" charset="0"/>
                <a:cs typeface="Segoe UI Light" panose="020B0502040204020203" pitchFamily="34" charset="0"/>
              </a:rPr>
              <a:t>2</a:t>
            </a:r>
            <a:r>
              <a:rPr lang="en-US" b="1" dirty="0">
                <a:solidFill>
                  <a:schemeClr val="bg1"/>
                </a:solidFill>
                <a:latin typeface="Segoe UI Light" panose="020B0502040204020203" pitchFamily="34" charset="0"/>
                <a:ea typeface="Playfair Display" charset="0"/>
                <a:cs typeface="Segoe UI Light" panose="020B0502040204020203" pitchFamily="34" charset="0"/>
              </a:rPr>
              <a:t>      = </a:t>
            </a:r>
            <a:r>
              <a:rPr lang="en-US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0.743</a:t>
            </a:r>
            <a:endParaRPr lang="en-ID" b="1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spcAft>
                <a:spcPts val="600"/>
              </a:spcAft>
            </a:pPr>
            <a:r>
              <a:rPr lang="en-US" b="1" dirty="0">
                <a:solidFill>
                  <a:schemeClr val="bg1"/>
                </a:solidFill>
                <a:latin typeface="Segoe UI Light" panose="020B0502040204020203" pitchFamily="34" charset="0"/>
                <a:ea typeface="Playfair Display" charset="0"/>
                <a:cs typeface="Segoe UI Light" panose="020B0502040204020203" pitchFamily="34" charset="0"/>
              </a:rPr>
              <a:t>RMSE = </a:t>
            </a:r>
            <a:r>
              <a:rPr lang="en-US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0.0643</a:t>
            </a:r>
            <a:endParaRPr lang="en-ID" b="1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spcAft>
                <a:spcPts val="600"/>
              </a:spcAft>
            </a:pPr>
            <a:endParaRPr lang="en-ID" b="1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0254" name="Picture 14">
            <a:extLst>
              <a:ext uri="{FF2B5EF4-FFF2-40B4-BE49-F238E27FC236}">
                <a16:creationId xmlns:a16="http://schemas.microsoft.com/office/drawing/2014/main" id="{1D3D5C30-31D8-4396-9C8B-FB7D941DB6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654" y="1283016"/>
            <a:ext cx="7742742" cy="406796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256" name="Picture 16">
            <a:extLst>
              <a:ext uri="{FF2B5EF4-FFF2-40B4-BE49-F238E27FC236}">
                <a16:creationId xmlns:a16="http://schemas.microsoft.com/office/drawing/2014/main" id="{D27AA214-D9D0-4E53-839D-B70ABA7726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3894" y="3560493"/>
            <a:ext cx="3408608" cy="265014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C76F0293-A177-4B36-B51B-CD0E936B5BCF}"/>
              </a:ext>
            </a:extLst>
          </p:cNvPr>
          <p:cNvSpPr txBox="1"/>
          <p:nvPr/>
        </p:nvSpPr>
        <p:spPr>
          <a:xfrm>
            <a:off x="7695447" y="6274447"/>
            <a:ext cx="37753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solidFill>
                  <a:schemeClr val="bg1"/>
                </a:solidFill>
              </a:rPr>
              <a:t>Fig 9. Cost function optimization</a:t>
            </a:r>
          </a:p>
        </p:txBody>
      </p:sp>
    </p:spTree>
    <p:extLst>
      <p:ext uri="{BB962C8B-B14F-4D97-AF65-F5344CB8AC3E}">
        <p14:creationId xmlns:p14="http://schemas.microsoft.com/office/powerpoint/2010/main" val="1340768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 descr="A picture containing text, table, desk&#10;&#10;Description automatically generated">
            <a:extLst>
              <a:ext uri="{FF2B5EF4-FFF2-40B4-BE49-F238E27FC236}">
                <a16:creationId xmlns:a16="http://schemas.microsoft.com/office/drawing/2014/main" id="{6BC29B2E-C69A-40F3-9E43-5FF617E1E2E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183" r="14039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39" name="Rectangle: Top Corners Rounded 38">
            <a:extLst>
              <a:ext uri="{FF2B5EF4-FFF2-40B4-BE49-F238E27FC236}">
                <a16:creationId xmlns:a16="http://schemas.microsoft.com/office/drawing/2014/main" id="{ACB7B75B-7FDB-47BB-AD48-F79A5E2D29D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ound2SameRect">
            <a:avLst>
              <a:gd name="adj1" fmla="val 0"/>
              <a:gd name="adj2" fmla="val 0"/>
            </a:avLst>
          </a:prstGeom>
          <a:gradFill flip="none" rotWithShape="1">
            <a:gsLst>
              <a:gs pos="0">
                <a:srgbClr val="152839"/>
              </a:gs>
              <a:gs pos="100000">
                <a:srgbClr val="152839">
                  <a:alpha val="92000"/>
                </a:srgb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898691-56CA-408B-AEA0-414FB5F816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solidFill>
            <a:srgbClr val="01893F"/>
          </a:solidFill>
        </p:spPr>
        <p:txBody>
          <a:bodyPr/>
          <a:lstStyle/>
          <a:p>
            <a:fld id="{A2DCC61C-53F0-45B2-B3F4-718F012157CB}" type="slidenum">
              <a:rPr lang="en-US" smtClean="0"/>
              <a:t>12</a:t>
            </a:fld>
            <a:endParaRPr lang="en-US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9F95A41D-E2EC-4FAF-B5B9-8BBD7D10FE6F}"/>
              </a:ext>
            </a:extLst>
          </p:cNvPr>
          <p:cNvSpPr txBox="1"/>
          <p:nvPr/>
        </p:nvSpPr>
        <p:spPr>
          <a:xfrm>
            <a:off x="8229473" y="1518930"/>
            <a:ext cx="3359509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latin typeface="Segoe UI Light" panose="020B0502040204020203" pitchFamily="34" charset="0"/>
                <a:ea typeface="Playfair Display" charset="0"/>
                <a:cs typeface="Segoe UI Light" panose="020B0502040204020203" pitchFamily="34" charset="0"/>
              </a:rPr>
              <a:t>Trained with 70% of the data , tested using remaining 30% test data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5587306-BED5-4F56-8C00-EFCD66ADEA7B}"/>
              </a:ext>
            </a:extLst>
          </p:cNvPr>
          <p:cNvSpPr txBox="1"/>
          <p:nvPr/>
        </p:nvSpPr>
        <p:spPr>
          <a:xfrm>
            <a:off x="631913" y="364949"/>
            <a:ext cx="8367375" cy="861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800" b="1" dirty="0">
                <a:solidFill>
                  <a:schemeClr val="bg1"/>
                </a:solidFill>
                <a:latin typeface="Segoe UI" panose="020B0502040204020203" pitchFamily="34" charset="0"/>
                <a:ea typeface="Playfair Display" charset="0"/>
                <a:cs typeface="Segoe UI" panose="020B0502040204020203" pitchFamily="34" charset="0"/>
              </a:rPr>
              <a:t>Multiple Regression with Gradient Descent Optimization</a:t>
            </a:r>
            <a:endParaRPr lang="en-US" sz="2400" dirty="0">
              <a:solidFill>
                <a:schemeClr val="bg1"/>
              </a:solidFill>
              <a:latin typeface="Segoe UI Light" panose="020B0502040204020203" pitchFamily="34" charset="0"/>
              <a:ea typeface="Playfair Display" charset="0"/>
              <a:cs typeface="Segoe UI Light" panose="020B0502040204020203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6070CB6-0757-4401-8F20-734711669042}"/>
              </a:ext>
            </a:extLst>
          </p:cNvPr>
          <p:cNvSpPr txBox="1"/>
          <p:nvPr/>
        </p:nvSpPr>
        <p:spPr>
          <a:xfrm>
            <a:off x="2164269" y="5710019"/>
            <a:ext cx="37753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solidFill>
                  <a:schemeClr val="bg1"/>
                </a:solidFill>
              </a:rPr>
              <a:t>Fig 11. Actual vs Predicted sales - Multiple regression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6B0C0D7-3DAA-47F3-A6FA-A5001A42618B}"/>
              </a:ext>
            </a:extLst>
          </p:cNvPr>
          <p:cNvSpPr txBox="1"/>
          <p:nvPr/>
        </p:nvSpPr>
        <p:spPr>
          <a:xfrm>
            <a:off x="7695447" y="6274447"/>
            <a:ext cx="37753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solidFill>
                  <a:schemeClr val="bg1"/>
                </a:solidFill>
              </a:rPr>
              <a:t>Fig 12. Cost function optimization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E85DF5C-77B1-4F5D-8962-C0B286082E35}"/>
              </a:ext>
            </a:extLst>
          </p:cNvPr>
          <p:cNvSpPr txBox="1"/>
          <p:nvPr/>
        </p:nvSpPr>
        <p:spPr>
          <a:xfrm>
            <a:off x="8568221" y="2755923"/>
            <a:ext cx="2415853" cy="6309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b="1" dirty="0">
                <a:solidFill>
                  <a:schemeClr val="bg1"/>
                </a:solidFill>
                <a:latin typeface="Segoe UI Light" panose="020B0502040204020203" pitchFamily="34" charset="0"/>
                <a:ea typeface="Playfair Display" charset="0"/>
                <a:cs typeface="Segoe UI Light" panose="020B0502040204020203" pitchFamily="34" charset="0"/>
              </a:rPr>
              <a:t>R</a:t>
            </a:r>
            <a:r>
              <a:rPr lang="en-US" b="1" baseline="30000" dirty="0">
                <a:solidFill>
                  <a:schemeClr val="bg1"/>
                </a:solidFill>
                <a:latin typeface="Segoe UI Light" panose="020B0502040204020203" pitchFamily="34" charset="0"/>
                <a:ea typeface="Playfair Display" charset="0"/>
                <a:cs typeface="Segoe UI Light" panose="020B0502040204020203" pitchFamily="34" charset="0"/>
              </a:rPr>
              <a:t>2</a:t>
            </a:r>
            <a:r>
              <a:rPr lang="en-US" b="1" dirty="0">
                <a:solidFill>
                  <a:schemeClr val="bg1"/>
                </a:solidFill>
                <a:latin typeface="Segoe UI Light" panose="020B0502040204020203" pitchFamily="34" charset="0"/>
                <a:ea typeface="Playfair Display" charset="0"/>
                <a:cs typeface="Segoe UI Light" panose="020B0502040204020203" pitchFamily="34" charset="0"/>
              </a:rPr>
              <a:t>      = </a:t>
            </a:r>
            <a:r>
              <a:rPr lang="en-US" dirty="0">
                <a:solidFill>
                  <a:schemeClr val="bg1"/>
                </a:solidFill>
              </a:rPr>
              <a:t>0.2044</a:t>
            </a:r>
            <a:endParaRPr lang="en-US" b="1" dirty="0">
              <a:solidFill>
                <a:schemeClr val="bg1"/>
              </a:solidFill>
              <a:latin typeface="Segoe UI Light" panose="020B0502040204020203" pitchFamily="34" charset="0"/>
              <a:ea typeface="Playfair Display" charset="0"/>
              <a:cs typeface="Segoe UI Light" panose="020B0502040204020203" pitchFamily="34" charset="0"/>
            </a:endParaRPr>
          </a:p>
          <a:p>
            <a:pPr>
              <a:spcAft>
                <a:spcPts val="600"/>
              </a:spcAft>
            </a:pPr>
            <a:r>
              <a:rPr lang="en-US" b="1" dirty="0">
                <a:solidFill>
                  <a:schemeClr val="bg1"/>
                </a:solidFill>
                <a:latin typeface="Segoe UI Light" panose="020B0502040204020203" pitchFamily="34" charset="0"/>
                <a:ea typeface="Playfair Display" charset="0"/>
                <a:cs typeface="Segoe UI Light" panose="020B0502040204020203" pitchFamily="34" charset="0"/>
              </a:rPr>
              <a:t>RMSE = </a:t>
            </a:r>
            <a:r>
              <a:rPr lang="en-US" dirty="0">
                <a:solidFill>
                  <a:schemeClr val="bg1"/>
                </a:solidFill>
              </a:rPr>
              <a:t>0.1746</a:t>
            </a:r>
            <a:endParaRPr lang="en-ID" dirty="0">
              <a:solidFill>
                <a:schemeClr val="bg1"/>
              </a:solidFill>
            </a:endParaRPr>
          </a:p>
        </p:txBody>
      </p:sp>
      <p:pic>
        <p:nvPicPr>
          <p:cNvPr id="11279" name="Picture 15">
            <a:extLst>
              <a:ext uri="{FF2B5EF4-FFF2-40B4-BE49-F238E27FC236}">
                <a16:creationId xmlns:a16="http://schemas.microsoft.com/office/drawing/2014/main" id="{C2189295-E29C-48A6-8A46-9059155D10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473" y="3597168"/>
            <a:ext cx="3514725" cy="24669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1281" name="Picture 17">
            <a:extLst>
              <a:ext uri="{FF2B5EF4-FFF2-40B4-BE49-F238E27FC236}">
                <a16:creationId xmlns:a16="http://schemas.microsoft.com/office/drawing/2014/main" id="{0675FFFD-484D-453C-B033-713341D489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701" y="1462383"/>
            <a:ext cx="7674460" cy="403209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0786559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 descr="A picture containing text, table, desk&#10;&#10;Description automatically generated">
            <a:extLst>
              <a:ext uri="{FF2B5EF4-FFF2-40B4-BE49-F238E27FC236}">
                <a16:creationId xmlns:a16="http://schemas.microsoft.com/office/drawing/2014/main" id="{6BC29B2E-C69A-40F3-9E43-5FF617E1E2E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183" r="14039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39" name="Rectangle: Top Corners Rounded 38">
            <a:extLst>
              <a:ext uri="{FF2B5EF4-FFF2-40B4-BE49-F238E27FC236}">
                <a16:creationId xmlns:a16="http://schemas.microsoft.com/office/drawing/2014/main" id="{ACB7B75B-7FDB-47BB-AD48-F79A5E2D29D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ound2SameRect">
            <a:avLst>
              <a:gd name="adj1" fmla="val 0"/>
              <a:gd name="adj2" fmla="val 0"/>
            </a:avLst>
          </a:prstGeom>
          <a:gradFill flip="none" rotWithShape="1">
            <a:gsLst>
              <a:gs pos="0">
                <a:srgbClr val="152839"/>
              </a:gs>
              <a:gs pos="100000">
                <a:srgbClr val="152839">
                  <a:alpha val="92000"/>
                </a:srgb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898691-56CA-408B-AEA0-414FB5F816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solidFill>
            <a:srgbClr val="01893F"/>
          </a:solidFill>
        </p:spPr>
        <p:txBody>
          <a:bodyPr/>
          <a:lstStyle/>
          <a:p>
            <a:fld id="{A2DCC61C-53F0-45B2-B3F4-718F012157CB}" type="slidenum">
              <a:rPr lang="en-US" smtClean="0"/>
              <a:t>13</a:t>
            </a:fld>
            <a:endParaRPr lang="en-US" dirty="0"/>
          </a:p>
        </p:txBody>
      </p:sp>
      <p:grpSp>
        <p:nvGrpSpPr>
          <p:cNvPr id="99" name="Graphic 75">
            <a:extLst>
              <a:ext uri="{FF2B5EF4-FFF2-40B4-BE49-F238E27FC236}">
                <a16:creationId xmlns:a16="http://schemas.microsoft.com/office/drawing/2014/main" id="{EE6DBCC5-6EC4-4809-BDF7-0900D66DC133}"/>
              </a:ext>
            </a:extLst>
          </p:cNvPr>
          <p:cNvGrpSpPr/>
          <p:nvPr/>
        </p:nvGrpSpPr>
        <p:grpSpPr>
          <a:xfrm>
            <a:off x="10537198" y="1525061"/>
            <a:ext cx="365724" cy="365724"/>
            <a:chOff x="3971001" y="2437697"/>
            <a:chExt cx="330734" cy="330734"/>
          </a:xfrm>
          <a:noFill/>
        </p:grpSpPr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345A3CB8-D19E-4BFE-9D8F-8050440BA625}"/>
                </a:ext>
              </a:extLst>
            </p:cNvPr>
            <p:cNvSpPr/>
            <p:nvPr/>
          </p:nvSpPr>
          <p:spPr>
            <a:xfrm>
              <a:off x="3992571" y="2610686"/>
              <a:ext cx="309164" cy="157745"/>
            </a:xfrm>
            <a:custGeom>
              <a:avLst/>
              <a:gdLst>
                <a:gd name="connsiteX0" fmla="*/ 0 w 309164"/>
                <a:gd name="connsiteY0" fmla="*/ 157746 h 157745"/>
                <a:gd name="connsiteX1" fmla="*/ 129418 w 309164"/>
                <a:gd name="connsiteY1" fmla="*/ 42708 h 157745"/>
                <a:gd name="connsiteX2" fmla="*/ 201317 w 309164"/>
                <a:gd name="connsiteY2" fmla="*/ 100227 h 157745"/>
                <a:gd name="connsiteX3" fmla="*/ 309165 w 309164"/>
                <a:gd name="connsiteY3" fmla="*/ 0 h 157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9164" h="157745">
                  <a:moveTo>
                    <a:pt x="0" y="157746"/>
                  </a:moveTo>
                  <a:lnTo>
                    <a:pt x="129418" y="42708"/>
                  </a:lnTo>
                  <a:lnTo>
                    <a:pt x="201317" y="100227"/>
                  </a:lnTo>
                  <a:lnTo>
                    <a:pt x="309165" y="0"/>
                  </a:lnTo>
                </a:path>
              </a:pathLst>
            </a:custGeom>
            <a:noFill/>
            <a:ln w="12700" cap="flat">
              <a:solidFill>
                <a:srgbClr val="15283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DE6C34DF-0122-40AF-8EAB-7789ABE0F63F}"/>
                </a:ext>
              </a:extLst>
            </p:cNvPr>
            <p:cNvSpPr/>
            <p:nvPr/>
          </p:nvSpPr>
          <p:spPr>
            <a:xfrm>
              <a:off x="4245079" y="2610686"/>
              <a:ext cx="56656" cy="57231"/>
            </a:xfrm>
            <a:custGeom>
              <a:avLst/>
              <a:gdLst>
                <a:gd name="connsiteX0" fmla="*/ 0 w 56656"/>
                <a:gd name="connsiteY0" fmla="*/ 0 h 57231"/>
                <a:gd name="connsiteX1" fmla="*/ 56656 w 56656"/>
                <a:gd name="connsiteY1" fmla="*/ 0 h 57231"/>
                <a:gd name="connsiteX2" fmla="*/ 56656 w 56656"/>
                <a:gd name="connsiteY2" fmla="*/ 57231 h 57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656" h="57231">
                  <a:moveTo>
                    <a:pt x="0" y="0"/>
                  </a:moveTo>
                  <a:lnTo>
                    <a:pt x="56656" y="0"/>
                  </a:lnTo>
                  <a:lnTo>
                    <a:pt x="56656" y="57231"/>
                  </a:lnTo>
                </a:path>
              </a:pathLst>
            </a:custGeom>
            <a:noFill/>
            <a:ln w="12700" cap="flat">
              <a:solidFill>
                <a:srgbClr val="15283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D"/>
            </a:p>
          </p:txBody>
        </p:sp>
        <p:grpSp>
          <p:nvGrpSpPr>
            <p:cNvPr id="102" name="Graphic 75">
              <a:extLst>
                <a:ext uri="{FF2B5EF4-FFF2-40B4-BE49-F238E27FC236}">
                  <a16:creationId xmlns:a16="http://schemas.microsoft.com/office/drawing/2014/main" id="{78E2E295-1EB4-4771-AFFC-077A029155D6}"/>
                </a:ext>
              </a:extLst>
            </p:cNvPr>
            <p:cNvGrpSpPr/>
            <p:nvPr/>
          </p:nvGrpSpPr>
          <p:grpSpPr>
            <a:xfrm>
              <a:off x="3971001" y="2437697"/>
              <a:ext cx="244455" cy="230219"/>
              <a:chOff x="3971001" y="2437697"/>
              <a:chExt cx="244455" cy="230219"/>
            </a:xfrm>
            <a:noFill/>
          </p:grpSpPr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4E84B036-7640-49A4-B38B-9FB83B9A9DC0}"/>
                  </a:ext>
                </a:extLst>
              </p:cNvPr>
              <p:cNvSpPr/>
              <p:nvPr/>
            </p:nvSpPr>
            <p:spPr>
              <a:xfrm>
                <a:off x="3971001" y="2437697"/>
                <a:ext cx="244455" cy="230219"/>
              </a:xfrm>
              <a:custGeom>
                <a:avLst/>
                <a:gdLst>
                  <a:gd name="connsiteX0" fmla="*/ 64853 w 244455"/>
                  <a:gd name="connsiteY0" fmla="*/ 230220 h 230219"/>
                  <a:gd name="connsiteX1" fmla="*/ 0 w 244455"/>
                  <a:gd name="connsiteY1" fmla="*/ 122228 h 230219"/>
                  <a:gd name="connsiteX2" fmla="*/ 122228 w 244455"/>
                  <a:gd name="connsiteY2" fmla="*/ 0 h 230219"/>
                  <a:gd name="connsiteX3" fmla="*/ 244456 w 244455"/>
                  <a:gd name="connsiteY3" fmla="*/ 122228 h 230219"/>
                  <a:gd name="connsiteX4" fmla="*/ 222023 w 244455"/>
                  <a:gd name="connsiteY4" fmla="*/ 192832 h 230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4455" h="230219">
                    <a:moveTo>
                      <a:pt x="64853" y="230220"/>
                    </a:moveTo>
                    <a:cubicBezTo>
                      <a:pt x="26315" y="209657"/>
                      <a:pt x="0" y="168962"/>
                      <a:pt x="0" y="122228"/>
                    </a:cubicBezTo>
                    <a:cubicBezTo>
                      <a:pt x="0" y="54787"/>
                      <a:pt x="54787" y="0"/>
                      <a:pt x="122228" y="0"/>
                    </a:cubicBezTo>
                    <a:cubicBezTo>
                      <a:pt x="189813" y="0"/>
                      <a:pt x="244456" y="54787"/>
                      <a:pt x="244456" y="122228"/>
                    </a:cubicBezTo>
                    <a:cubicBezTo>
                      <a:pt x="244456" y="148543"/>
                      <a:pt x="236116" y="172845"/>
                      <a:pt x="222023" y="192832"/>
                    </a:cubicBezTo>
                  </a:path>
                </a:pathLst>
              </a:custGeom>
              <a:noFill/>
              <a:ln w="12700" cap="flat">
                <a:solidFill>
                  <a:srgbClr val="152839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4F3EAD12-80F2-4A49-B1E0-19DD869FED31}"/>
                  </a:ext>
                </a:extLst>
              </p:cNvPr>
              <p:cNvSpPr/>
              <p:nvPr/>
            </p:nvSpPr>
            <p:spPr>
              <a:xfrm>
                <a:off x="4093229" y="2608816"/>
                <a:ext cx="14379" cy="16249"/>
              </a:xfrm>
              <a:custGeom>
                <a:avLst/>
                <a:gdLst>
                  <a:gd name="connsiteX0" fmla="*/ 0 w 14379"/>
                  <a:gd name="connsiteY0" fmla="*/ 0 h 16249"/>
                  <a:gd name="connsiteX1" fmla="*/ 0 w 14379"/>
                  <a:gd name="connsiteY1" fmla="*/ 16249 h 1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379" h="16249">
                    <a:moveTo>
                      <a:pt x="0" y="0"/>
                    </a:moveTo>
                    <a:lnTo>
                      <a:pt x="0" y="16249"/>
                    </a:lnTo>
                  </a:path>
                </a:pathLst>
              </a:custGeom>
              <a:ln w="12700" cap="flat">
                <a:solidFill>
                  <a:srgbClr val="152839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C0E11F04-94D7-4B79-B493-5C2D07E82FFC}"/>
                  </a:ext>
                </a:extLst>
              </p:cNvPr>
              <p:cNvSpPr/>
              <p:nvPr/>
            </p:nvSpPr>
            <p:spPr>
              <a:xfrm>
                <a:off x="4093229" y="2494785"/>
                <a:ext cx="14379" cy="16249"/>
              </a:xfrm>
              <a:custGeom>
                <a:avLst/>
                <a:gdLst>
                  <a:gd name="connsiteX0" fmla="*/ 0 w 14379"/>
                  <a:gd name="connsiteY0" fmla="*/ 0 h 16249"/>
                  <a:gd name="connsiteX1" fmla="*/ 0 w 14379"/>
                  <a:gd name="connsiteY1" fmla="*/ 16249 h 1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379" h="16249">
                    <a:moveTo>
                      <a:pt x="0" y="0"/>
                    </a:moveTo>
                    <a:lnTo>
                      <a:pt x="0" y="16249"/>
                    </a:lnTo>
                  </a:path>
                </a:pathLst>
              </a:custGeom>
              <a:ln w="12700" cap="flat">
                <a:solidFill>
                  <a:srgbClr val="152839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C91BC6DA-ADE0-40AF-8CB5-2383FD82FB0E}"/>
                  </a:ext>
                </a:extLst>
              </p:cNvPr>
              <p:cNvSpPr/>
              <p:nvPr/>
            </p:nvSpPr>
            <p:spPr>
              <a:xfrm>
                <a:off x="4068784" y="2511034"/>
                <a:ext cx="48891" cy="97782"/>
              </a:xfrm>
              <a:custGeom>
                <a:avLst/>
                <a:gdLst>
                  <a:gd name="connsiteX0" fmla="*/ 0 w 48891"/>
                  <a:gd name="connsiteY0" fmla="*/ 73337 h 97782"/>
                  <a:gd name="connsiteX1" fmla="*/ 24446 w 48891"/>
                  <a:gd name="connsiteY1" fmla="*/ 97782 h 97782"/>
                  <a:gd name="connsiteX2" fmla="*/ 48891 w 48891"/>
                  <a:gd name="connsiteY2" fmla="*/ 73337 h 97782"/>
                  <a:gd name="connsiteX3" fmla="*/ 24446 w 48891"/>
                  <a:gd name="connsiteY3" fmla="*/ 48891 h 97782"/>
                  <a:gd name="connsiteX4" fmla="*/ 0 w 48891"/>
                  <a:gd name="connsiteY4" fmla="*/ 24446 h 97782"/>
                  <a:gd name="connsiteX5" fmla="*/ 24446 w 48891"/>
                  <a:gd name="connsiteY5" fmla="*/ 0 h 97782"/>
                  <a:gd name="connsiteX6" fmla="*/ 48891 w 48891"/>
                  <a:gd name="connsiteY6" fmla="*/ 24446 h 977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8891" h="97782">
                    <a:moveTo>
                      <a:pt x="0" y="73337"/>
                    </a:moveTo>
                    <a:cubicBezTo>
                      <a:pt x="0" y="86854"/>
                      <a:pt x="10929" y="97782"/>
                      <a:pt x="24446" y="97782"/>
                    </a:cubicBezTo>
                    <a:cubicBezTo>
                      <a:pt x="37963" y="97782"/>
                      <a:pt x="48891" y="86854"/>
                      <a:pt x="48891" y="73337"/>
                    </a:cubicBezTo>
                    <a:cubicBezTo>
                      <a:pt x="48891" y="59820"/>
                      <a:pt x="37963" y="48891"/>
                      <a:pt x="24446" y="48891"/>
                    </a:cubicBezTo>
                    <a:cubicBezTo>
                      <a:pt x="10929" y="48891"/>
                      <a:pt x="0" y="37963"/>
                      <a:pt x="0" y="24446"/>
                    </a:cubicBezTo>
                    <a:cubicBezTo>
                      <a:pt x="0" y="10929"/>
                      <a:pt x="10929" y="0"/>
                      <a:pt x="24446" y="0"/>
                    </a:cubicBezTo>
                    <a:cubicBezTo>
                      <a:pt x="37963" y="0"/>
                      <a:pt x="48891" y="10929"/>
                      <a:pt x="48891" y="24446"/>
                    </a:cubicBezTo>
                  </a:path>
                </a:pathLst>
              </a:custGeom>
              <a:noFill/>
              <a:ln w="12700" cap="flat">
                <a:solidFill>
                  <a:srgbClr val="152839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</p:grpSp>
      </p:grpSp>
      <p:pic>
        <p:nvPicPr>
          <p:cNvPr id="8194" name="Picture 2">
            <a:extLst>
              <a:ext uri="{FF2B5EF4-FFF2-40B4-BE49-F238E27FC236}">
                <a16:creationId xmlns:a16="http://schemas.microsoft.com/office/drawing/2014/main" id="{4F213DF6-4598-4DFA-9567-1E9FD74C6C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164" y="1229404"/>
            <a:ext cx="7904349" cy="418374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4A01CCF6-493F-428A-BFFA-7B4C0958AE22}"/>
              </a:ext>
            </a:extLst>
          </p:cNvPr>
          <p:cNvSpPr txBox="1"/>
          <p:nvPr/>
        </p:nvSpPr>
        <p:spPr>
          <a:xfrm>
            <a:off x="2412651" y="5628596"/>
            <a:ext cx="37753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solidFill>
                  <a:schemeClr val="bg1"/>
                </a:solidFill>
              </a:rPr>
              <a:t>Fig 13. Actual vs Predicted sales - random forest regressor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1F2162E-2069-4EEE-8E0C-0F304E52B98F}"/>
              </a:ext>
            </a:extLst>
          </p:cNvPr>
          <p:cNvSpPr txBox="1"/>
          <p:nvPr/>
        </p:nvSpPr>
        <p:spPr>
          <a:xfrm>
            <a:off x="8870876" y="3335457"/>
            <a:ext cx="2028490" cy="6309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b="1" dirty="0">
                <a:solidFill>
                  <a:schemeClr val="bg1"/>
                </a:solidFill>
                <a:latin typeface="Segoe UI Light" panose="020B0502040204020203" pitchFamily="34" charset="0"/>
                <a:ea typeface="Playfair Display" charset="0"/>
                <a:cs typeface="Segoe UI Light" panose="020B0502040204020203" pitchFamily="34" charset="0"/>
              </a:rPr>
              <a:t>R</a:t>
            </a:r>
            <a:r>
              <a:rPr lang="en-US" b="1" baseline="30000" dirty="0">
                <a:solidFill>
                  <a:schemeClr val="bg1"/>
                </a:solidFill>
                <a:latin typeface="Segoe UI Light" panose="020B0502040204020203" pitchFamily="34" charset="0"/>
                <a:ea typeface="Playfair Display" charset="0"/>
                <a:cs typeface="Segoe UI Light" panose="020B0502040204020203" pitchFamily="34" charset="0"/>
              </a:rPr>
              <a:t>2</a:t>
            </a:r>
            <a:r>
              <a:rPr lang="en-US" b="1" dirty="0">
                <a:solidFill>
                  <a:schemeClr val="bg1"/>
                </a:solidFill>
                <a:latin typeface="Segoe UI Light" panose="020B0502040204020203" pitchFamily="34" charset="0"/>
                <a:ea typeface="Playfair Display" charset="0"/>
                <a:cs typeface="Segoe UI Light" panose="020B0502040204020203" pitchFamily="34" charset="0"/>
              </a:rPr>
              <a:t>      = </a:t>
            </a:r>
            <a:r>
              <a:rPr lang="en-US" dirty="0">
                <a:solidFill>
                  <a:schemeClr val="bg1"/>
                </a:solidFill>
              </a:rPr>
              <a:t>0.2889</a:t>
            </a:r>
            <a:endParaRPr lang="en-US" b="1" dirty="0">
              <a:solidFill>
                <a:schemeClr val="bg1"/>
              </a:solidFill>
              <a:latin typeface="Segoe UI Light" panose="020B0502040204020203" pitchFamily="34" charset="0"/>
              <a:ea typeface="Playfair Display" charset="0"/>
              <a:cs typeface="Segoe UI Light" panose="020B0502040204020203" pitchFamily="34" charset="0"/>
            </a:endParaRPr>
          </a:p>
          <a:p>
            <a:pPr>
              <a:spcAft>
                <a:spcPts val="600"/>
              </a:spcAft>
            </a:pPr>
            <a:r>
              <a:rPr lang="en-US" b="1" dirty="0">
                <a:solidFill>
                  <a:schemeClr val="bg1"/>
                </a:solidFill>
                <a:latin typeface="Segoe UI Light" panose="020B0502040204020203" pitchFamily="34" charset="0"/>
                <a:ea typeface="Playfair Display" charset="0"/>
                <a:cs typeface="Segoe UI Light" panose="020B0502040204020203" pitchFamily="34" charset="0"/>
              </a:rPr>
              <a:t>RMSE = </a:t>
            </a:r>
            <a:r>
              <a:rPr lang="en-US" dirty="0">
                <a:solidFill>
                  <a:schemeClr val="bg1"/>
                </a:solidFill>
              </a:rPr>
              <a:t>0.0914</a:t>
            </a:r>
            <a:endParaRPr lang="en-ID" dirty="0">
              <a:solidFill>
                <a:schemeClr val="bg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617C974-7B6A-4B8D-998B-82711124EC1B}"/>
              </a:ext>
            </a:extLst>
          </p:cNvPr>
          <p:cNvSpPr txBox="1"/>
          <p:nvPr/>
        </p:nvSpPr>
        <p:spPr>
          <a:xfrm>
            <a:off x="701464" y="367629"/>
            <a:ext cx="8367375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800" b="1" dirty="0">
                <a:solidFill>
                  <a:schemeClr val="bg1"/>
                </a:solidFill>
                <a:latin typeface="Segoe UI" panose="020B0502040204020203" pitchFamily="34" charset="0"/>
                <a:ea typeface="Playfair Display" charset="0"/>
                <a:cs typeface="Segoe UI" panose="020B0502040204020203" pitchFamily="34" charset="0"/>
              </a:rPr>
              <a:t>Random Forest Regressor</a:t>
            </a:r>
            <a:endParaRPr lang="en-US" sz="2400" dirty="0">
              <a:solidFill>
                <a:schemeClr val="bg1"/>
              </a:solidFill>
              <a:latin typeface="Segoe UI Light" panose="020B0502040204020203" pitchFamily="34" charset="0"/>
              <a:ea typeface="Playfair Display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3950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 descr="A picture containing text, table, desk&#10;&#10;Description automatically generated">
            <a:extLst>
              <a:ext uri="{FF2B5EF4-FFF2-40B4-BE49-F238E27FC236}">
                <a16:creationId xmlns:a16="http://schemas.microsoft.com/office/drawing/2014/main" id="{6BC29B2E-C69A-40F3-9E43-5FF617E1E2E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183" r="14039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39" name="Rectangle: Top Corners Rounded 38">
            <a:extLst>
              <a:ext uri="{FF2B5EF4-FFF2-40B4-BE49-F238E27FC236}">
                <a16:creationId xmlns:a16="http://schemas.microsoft.com/office/drawing/2014/main" id="{ACB7B75B-7FDB-47BB-AD48-F79A5E2D29D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ound2SameRect">
            <a:avLst>
              <a:gd name="adj1" fmla="val 0"/>
              <a:gd name="adj2" fmla="val 0"/>
            </a:avLst>
          </a:prstGeom>
          <a:gradFill flip="none" rotWithShape="1">
            <a:gsLst>
              <a:gs pos="0">
                <a:srgbClr val="152839"/>
              </a:gs>
              <a:gs pos="100000">
                <a:srgbClr val="152839">
                  <a:alpha val="92000"/>
                </a:srgb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898691-56CA-408B-AEA0-414FB5F816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solidFill>
            <a:srgbClr val="01893F"/>
          </a:solidFill>
        </p:spPr>
        <p:txBody>
          <a:bodyPr/>
          <a:lstStyle/>
          <a:p>
            <a:fld id="{A2DCC61C-53F0-45B2-B3F4-718F012157CB}" type="slidenum">
              <a:rPr lang="en-US" smtClean="0"/>
              <a:t>14</a:t>
            </a:fld>
            <a:endParaRPr lang="en-US" dirty="0"/>
          </a:p>
        </p:txBody>
      </p:sp>
      <p:grpSp>
        <p:nvGrpSpPr>
          <p:cNvPr id="99" name="Graphic 75">
            <a:extLst>
              <a:ext uri="{FF2B5EF4-FFF2-40B4-BE49-F238E27FC236}">
                <a16:creationId xmlns:a16="http://schemas.microsoft.com/office/drawing/2014/main" id="{EE6DBCC5-6EC4-4809-BDF7-0900D66DC133}"/>
              </a:ext>
            </a:extLst>
          </p:cNvPr>
          <p:cNvGrpSpPr/>
          <p:nvPr/>
        </p:nvGrpSpPr>
        <p:grpSpPr>
          <a:xfrm>
            <a:off x="10537198" y="1525061"/>
            <a:ext cx="365724" cy="365724"/>
            <a:chOff x="3971001" y="2437697"/>
            <a:chExt cx="330734" cy="330734"/>
          </a:xfrm>
          <a:noFill/>
        </p:grpSpPr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345A3CB8-D19E-4BFE-9D8F-8050440BA625}"/>
                </a:ext>
              </a:extLst>
            </p:cNvPr>
            <p:cNvSpPr/>
            <p:nvPr/>
          </p:nvSpPr>
          <p:spPr>
            <a:xfrm>
              <a:off x="3992571" y="2610686"/>
              <a:ext cx="309164" cy="157745"/>
            </a:xfrm>
            <a:custGeom>
              <a:avLst/>
              <a:gdLst>
                <a:gd name="connsiteX0" fmla="*/ 0 w 309164"/>
                <a:gd name="connsiteY0" fmla="*/ 157746 h 157745"/>
                <a:gd name="connsiteX1" fmla="*/ 129418 w 309164"/>
                <a:gd name="connsiteY1" fmla="*/ 42708 h 157745"/>
                <a:gd name="connsiteX2" fmla="*/ 201317 w 309164"/>
                <a:gd name="connsiteY2" fmla="*/ 100227 h 157745"/>
                <a:gd name="connsiteX3" fmla="*/ 309165 w 309164"/>
                <a:gd name="connsiteY3" fmla="*/ 0 h 157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9164" h="157745">
                  <a:moveTo>
                    <a:pt x="0" y="157746"/>
                  </a:moveTo>
                  <a:lnTo>
                    <a:pt x="129418" y="42708"/>
                  </a:lnTo>
                  <a:lnTo>
                    <a:pt x="201317" y="100227"/>
                  </a:lnTo>
                  <a:lnTo>
                    <a:pt x="309165" y="0"/>
                  </a:lnTo>
                </a:path>
              </a:pathLst>
            </a:custGeom>
            <a:noFill/>
            <a:ln w="12700" cap="flat">
              <a:solidFill>
                <a:srgbClr val="15283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DE6C34DF-0122-40AF-8EAB-7789ABE0F63F}"/>
                </a:ext>
              </a:extLst>
            </p:cNvPr>
            <p:cNvSpPr/>
            <p:nvPr/>
          </p:nvSpPr>
          <p:spPr>
            <a:xfrm>
              <a:off x="4245079" y="2610686"/>
              <a:ext cx="56656" cy="57231"/>
            </a:xfrm>
            <a:custGeom>
              <a:avLst/>
              <a:gdLst>
                <a:gd name="connsiteX0" fmla="*/ 0 w 56656"/>
                <a:gd name="connsiteY0" fmla="*/ 0 h 57231"/>
                <a:gd name="connsiteX1" fmla="*/ 56656 w 56656"/>
                <a:gd name="connsiteY1" fmla="*/ 0 h 57231"/>
                <a:gd name="connsiteX2" fmla="*/ 56656 w 56656"/>
                <a:gd name="connsiteY2" fmla="*/ 57231 h 57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656" h="57231">
                  <a:moveTo>
                    <a:pt x="0" y="0"/>
                  </a:moveTo>
                  <a:lnTo>
                    <a:pt x="56656" y="0"/>
                  </a:lnTo>
                  <a:lnTo>
                    <a:pt x="56656" y="57231"/>
                  </a:lnTo>
                </a:path>
              </a:pathLst>
            </a:custGeom>
            <a:noFill/>
            <a:ln w="12700" cap="flat">
              <a:solidFill>
                <a:srgbClr val="15283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D"/>
            </a:p>
          </p:txBody>
        </p:sp>
        <p:grpSp>
          <p:nvGrpSpPr>
            <p:cNvPr id="102" name="Graphic 75">
              <a:extLst>
                <a:ext uri="{FF2B5EF4-FFF2-40B4-BE49-F238E27FC236}">
                  <a16:creationId xmlns:a16="http://schemas.microsoft.com/office/drawing/2014/main" id="{78E2E295-1EB4-4771-AFFC-077A029155D6}"/>
                </a:ext>
              </a:extLst>
            </p:cNvPr>
            <p:cNvGrpSpPr/>
            <p:nvPr/>
          </p:nvGrpSpPr>
          <p:grpSpPr>
            <a:xfrm>
              <a:off x="3971001" y="2437697"/>
              <a:ext cx="244455" cy="230219"/>
              <a:chOff x="3971001" y="2437697"/>
              <a:chExt cx="244455" cy="230219"/>
            </a:xfrm>
            <a:noFill/>
          </p:grpSpPr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4E84B036-7640-49A4-B38B-9FB83B9A9DC0}"/>
                  </a:ext>
                </a:extLst>
              </p:cNvPr>
              <p:cNvSpPr/>
              <p:nvPr/>
            </p:nvSpPr>
            <p:spPr>
              <a:xfrm>
                <a:off x="3971001" y="2437697"/>
                <a:ext cx="244455" cy="230219"/>
              </a:xfrm>
              <a:custGeom>
                <a:avLst/>
                <a:gdLst>
                  <a:gd name="connsiteX0" fmla="*/ 64853 w 244455"/>
                  <a:gd name="connsiteY0" fmla="*/ 230220 h 230219"/>
                  <a:gd name="connsiteX1" fmla="*/ 0 w 244455"/>
                  <a:gd name="connsiteY1" fmla="*/ 122228 h 230219"/>
                  <a:gd name="connsiteX2" fmla="*/ 122228 w 244455"/>
                  <a:gd name="connsiteY2" fmla="*/ 0 h 230219"/>
                  <a:gd name="connsiteX3" fmla="*/ 244456 w 244455"/>
                  <a:gd name="connsiteY3" fmla="*/ 122228 h 230219"/>
                  <a:gd name="connsiteX4" fmla="*/ 222023 w 244455"/>
                  <a:gd name="connsiteY4" fmla="*/ 192832 h 230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4455" h="230219">
                    <a:moveTo>
                      <a:pt x="64853" y="230220"/>
                    </a:moveTo>
                    <a:cubicBezTo>
                      <a:pt x="26315" y="209657"/>
                      <a:pt x="0" y="168962"/>
                      <a:pt x="0" y="122228"/>
                    </a:cubicBezTo>
                    <a:cubicBezTo>
                      <a:pt x="0" y="54787"/>
                      <a:pt x="54787" y="0"/>
                      <a:pt x="122228" y="0"/>
                    </a:cubicBezTo>
                    <a:cubicBezTo>
                      <a:pt x="189813" y="0"/>
                      <a:pt x="244456" y="54787"/>
                      <a:pt x="244456" y="122228"/>
                    </a:cubicBezTo>
                    <a:cubicBezTo>
                      <a:pt x="244456" y="148543"/>
                      <a:pt x="236116" y="172845"/>
                      <a:pt x="222023" y="192832"/>
                    </a:cubicBezTo>
                  </a:path>
                </a:pathLst>
              </a:custGeom>
              <a:noFill/>
              <a:ln w="12700" cap="flat">
                <a:solidFill>
                  <a:srgbClr val="152839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4F3EAD12-80F2-4A49-B1E0-19DD869FED31}"/>
                  </a:ext>
                </a:extLst>
              </p:cNvPr>
              <p:cNvSpPr/>
              <p:nvPr/>
            </p:nvSpPr>
            <p:spPr>
              <a:xfrm>
                <a:off x="4093229" y="2608816"/>
                <a:ext cx="14379" cy="16249"/>
              </a:xfrm>
              <a:custGeom>
                <a:avLst/>
                <a:gdLst>
                  <a:gd name="connsiteX0" fmla="*/ 0 w 14379"/>
                  <a:gd name="connsiteY0" fmla="*/ 0 h 16249"/>
                  <a:gd name="connsiteX1" fmla="*/ 0 w 14379"/>
                  <a:gd name="connsiteY1" fmla="*/ 16249 h 1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379" h="16249">
                    <a:moveTo>
                      <a:pt x="0" y="0"/>
                    </a:moveTo>
                    <a:lnTo>
                      <a:pt x="0" y="16249"/>
                    </a:lnTo>
                  </a:path>
                </a:pathLst>
              </a:custGeom>
              <a:ln w="12700" cap="flat">
                <a:solidFill>
                  <a:srgbClr val="152839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C0E11F04-94D7-4B79-B493-5C2D07E82FFC}"/>
                  </a:ext>
                </a:extLst>
              </p:cNvPr>
              <p:cNvSpPr/>
              <p:nvPr/>
            </p:nvSpPr>
            <p:spPr>
              <a:xfrm>
                <a:off x="4093229" y="2494785"/>
                <a:ext cx="14379" cy="16249"/>
              </a:xfrm>
              <a:custGeom>
                <a:avLst/>
                <a:gdLst>
                  <a:gd name="connsiteX0" fmla="*/ 0 w 14379"/>
                  <a:gd name="connsiteY0" fmla="*/ 0 h 16249"/>
                  <a:gd name="connsiteX1" fmla="*/ 0 w 14379"/>
                  <a:gd name="connsiteY1" fmla="*/ 16249 h 1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379" h="16249">
                    <a:moveTo>
                      <a:pt x="0" y="0"/>
                    </a:moveTo>
                    <a:lnTo>
                      <a:pt x="0" y="16249"/>
                    </a:lnTo>
                  </a:path>
                </a:pathLst>
              </a:custGeom>
              <a:ln w="12700" cap="flat">
                <a:solidFill>
                  <a:srgbClr val="152839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C91BC6DA-ADE0-40AF-8CB5-2383FD82FB0E}"/>
                  </a:ext>
                </a:extLst>
              </p:cNvPr>
              <p:cNvSpPr/>
              <p:nvPr/>
            </p:nvSpPr>
            <p:spPr>
              <a:xfrm>
                <a:off x="4068784" y="2511034"/>
                <a:ext cx="48891" cy="97782"/>
              </a:xfrm>
              <a:custGeom>
                <a:avLst/>
                <a:gdLst>
                  <a:gd name="connsiteX0" fmla="*/ 0 w 48891"/>
                  <a:gd name="connsiteY0" fmla="*/ 73337 h 97782"/>
                  <a:gd name="connsiteX1" fmla="*/ 24446 w 48891"/>
                  <a:gd name="connsiteY1" fmla="*/ 97782 h 97782"/>
                  <a:gd name="connsiteX2" fmla="*/ 48891 w 48891"/>
                  <a:gd name="connsiteY2" fmla="*/ 73337 h 97782"/>
                  <a:gd name="connsiteX3" fmla="*/ 24446 w 48891"/>
                  <a:gd name="connsiteY3" fmla="*/ 48891 h 97782"/>
                  <a:gd name="connsiteX4" fmla="*/ 0 w 48891"/>
                  <a:gd name="connsiteY4" fmla="*/ 24446 h 97782"/>
                  <a:gd name="connsiteX5" fmla="*/ 24446 w 48891"/>
                  <a:gd name="connsiteY5" fmla="*/ 0 h 97782"/>
                  <a:gd name="connsiteX6" fmla="*/ 48891 w 48891"/>
                  <a:gd name="connsiteY6" fmla="*/ 24446 h 977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8891" h="97782">
                    <a:moveTo>
                      <a:pt x="0" y="73337"/>
                    </a:moveTo>
                    <a:cubicBezTo>
                      <a:pt x="0" y="86854"/>
                      <a:pt x="10929" y="97782"/>
                      <a:pt x="24446" y="97782"/>
                    </a:cubicBezTo>
                    <a:cubicBezTo>
                      <a:pt x="37963" y="97782"/>
                      <a:pt x="48891" y="86854"/>
                      <a:pt x="48891" y="73337"/>
                    </a:cubicBezTo>
                    <a:cubicBezTo>
                      <a:pt x="48891" y="59820"/>
                      <a:pt x="37963" y="48891"/>
                      <a:pt x="24446" y="48891"/>
                    </a:cubicBezTo>
                    <a:cubicBezTo>
                      <a:pt x="10929" y="48891"/>
                      <a:pt x="0" y="37963"/>
                      <a:pt x="0" y="24446"/>
                    </a:cubicBezTo>
                    <a:cubicBezTo>
                      <a:pt x="0" y="10929"/>
                      <a:pt x="10929" y="0"/>
                      <a:pt x="24446" y="0"/>
                    </a:cubicBezTo>
                    <a:cubicBezTo>
                      <a:pt x="37963" y="0"/>
                      <a:pt x="48891" y="10929"/>
                      <a:pt x="48891" y="24446"/>
                    </a:cubicBezTo>
                  </a:path>
                </a:pathLst>
              </a:custGeom>
              <a:noFill/>
              <a:ln w="12700" cap="flat">
                <a:solidFill>
                  <a:srgbClr val="152839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</p:grpSp>
      </p:grpSp>
      <p:pic>
        <p:nvPicPr>
          <p:cNvPr id="9218" name="Picture 2">
            <a:extLst>
              <a:ext uri="{FF2B5EF4-FFF2-40B4-BE49-F238E27FC236}">
                <a16:creationId xmlns:a16="http://schemas.microsoft.com/office/drawing/2014/main" id="{55F141FE-2E9D-4331-8697-DFF95E1DA4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914" y="1231358"/>
            <a:ext cx="8001072" cy="420368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595B337C-0711-4A4F-B29B-A1C3876A45A6}"/>
              </a:ext>
            </a:extLst>
          </p:cNvPr>
          <p:cNvSpPr txBox="1"/>
          <p:nvPr/>
        </p:nvSpPr>
        <p:spPr>
          <a:xfrm>
            <a:off x="2288978" y="5713695"/>
            <a:ext cx="37753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solidFill>
                  <a:schemeClr val="bg1"/>
                </a:solidFill>
              </a:rPr>
              <a:t>Fig 14. Actual vs Predicted sales gradient boost regression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91C38DF-E2AA-427B-814B-5B2EAEA66277}"/>
              </a:ext>
            </a:extLst>
          </p:cNvPr>
          <p:cNvSpPr txBox="1"/>
          <p:nvPr/>
        </p:nvSpPr>
        <p:spPr>
          <a:xfrm>
            <a:off x="9198199" y="2865045"/>
            <a:ext cx="2686605" cy="6309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b="1" dirty="0">
                <a:solidFill>
                  <a:schemeClr val="bg1"/>
                </a:solidFill>
                <a:latin typeface="Segoe UI Light" panose="020B0502040204020203" pitchFamily="34" charset="0"/>
                <a:ea typeface="Playfair Display" charset="0"/>
                <a:cs typeface="Segoe UI Light" panose="020B0502040204020203" pitchFamily="34" charset="0"/>
              </a:rPr>
              <a:t>R</a:t>
            </a:r>
            <a:r>
              <a:rPr lang="en-US" b="1" baseline="30000" dirty="0">
                <a:solidFill>
                  <a:schemeClr val="bg1"/>
                </a:solidFill>
                <a:latin typeface="Segoe UI Light" panose="020B0502040204020203" pitchFamily="34" charset="0"/>
                <a:ea typeface="Playfair Display" charset="0"/>
                <a:cs typeface="Segoe UI Light" panose="020B0502040204020203" pitchFamily="34" charset="0"/>
              </a:rPr>
              <a:t>2</a:t>
            </a:r>
            <a:r>
              <a:rPr lang="en-US" b="1" dirty="0">
                <a:solidFill>
                  <a:schemeClr val="bg1"/>
                </a:solidFill>
                <a:latin typeface="Segoe UI Light" panose="020B0502040204020203" pitchFamily="34" charset="0"/>
                <a:ea typeface="Playfair Display" charset="0"/>
                <a:cs typeface="Segoe UI Light" panose="020B0502040204020203" pitchFamily="34" charset="0"/>
              </a:rPr>
              <a:t>      = </a:t>
            </a:r>
            <a:r>
              <a:rPr lang="en-US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0.289</a:t>
            </a:r>
            <a:endParaRPr lang="en-US" b="1" dirty="0">
              <a:solidFill>
                <a:schemeClr val="bg1"/>
              </a:solidFill>
              <a:latin typeface="Segoe UI Light" panose="020B0502040204020203" pitchFamily="34" charset="0"/>
              <a:ea typeface="Playfair Display" charset="0"/>
              <a:cs typeface="Segoe UI Light" panose="020B0502040204020203" pitchFamily="34" charset="0"/>
            </a:endParaRPr>
          </a:p>
          <a:p>
            <a:pPr>
              <a:spcAft>
                <a:spcPts val="600"/>
              </a:spcAft>
            </a:pPr>
            <a:r>
              <a:rPr lang="en-US" b="1" dirty="0">
                <a:solidFill>
                  <a:schemeClr val="bg1"/>
                </a:solidFill>
                <a:latin typeface="Segoe UI Light" panose="020B0502040204020203" pitchFamily="34" charset="0"/>
                <a:ea typeface="Playfair Display" charset="0"/>
                <a:cs typeface="Segoe UI Light" panose="020B0502040204020203" pitchFamily="34" charset="0"/>
              </a:rPr>
              <a:t>RMSE = </a:t>
            </a:r>
            <a:r>
              <a:rPr lang="en-US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0.0914</a:t>
            </a:r>
            <a:endParaRPr lang="en-ID" b="1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3D943E5-1AF2-4D8A-9081-B3860A4CD920}"/>
              </a:ext>
            </a:extLst>
          </p:cNvPr>
          <p:cNvSpPr txBox="1"/>
          <p:nvPr/>
        </p:nvSpPr>
        <p:spPr>
          <a:xfrm>
            <a:off x="613059" y="445704"/>
            <a:ext cx="8367375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800" b="1" dirty="0">
                <a:solidFill>
                  <a:schemeClr val="bg1"/>
                </a:solidFill>
                <a:latin typeface="Segoe UI" panose="020B0502040204020203" pitchFamily="34" charset="0"/>
                <a:ea typeface="Playfair Display" charset="0"/>
                <a:cs typeface="Segoe UI" panose="020B0502040204020203" pitchFamily="34" charset="0"/>
              </a:rPr>
              <a:t>Gradient Boost Regression</a:t>
            </a:r>
            <a:endParaRPr lang="en-US" sz="2400" dirty="0">
              <a:solidFill>
                <a:schemeClr val="bg1"/>
              </a:solidFill>
              <a:latin typeface="Segoe UI Light" panose="020B0502040204020203" pitchFamily="34" charset="0"/>
              <a:ea typeface="Playfair Display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09043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 descr="A picture containing text, table, desk&#10;&#10;Description automatically generated">
            <a:extLst>
              <a:ext uri="{FF2B5EF4-FFF2-40B4-BE49-F238E27FC236}">
                <a16:creationId xmlns:a16="http://schemas.microsoft.com/office/drawing/2014/main" id="{6BC29B2E-C69A-40F3-9E43-5FF617E1E2E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183" r="14039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39" name="Rectangle: Top Corners Rounded 38">
            <a:extLst>
              <a:ext uri="{FF2B5EF4-FFF2-40B4-BE49-F238E27FC236}">
                <a16:creationId xmlns:a16="http://schemas.microsoft.com/office/drawing/2014/main" id="{ACB7B75B-7FDB-47BB-AD48-F79A5E2D29D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ound2SameRect">
            <a:avLst>
              <a:gd name="adj1" fmla="val 0"/>
              <a:gd name="adj2" fmla="val 0"/>
            </a:avLst>
          </a:prstGeom>
          <a:gradFill flip="none" rotWithShape="1">
            <a:gsLst>
              <a:gs pos="0">
                <a:srgbClr val="152839"/>
              </a:gs>
              <a:gs pos="100000">
                <a:srgbClr val="152839">
                  <a:alpha val="92000"/>
                </a:srgb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898691-56CA-408B-AEA0-414FB5F816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solidFill>
            <a:srgbClr val="01893F"/>
          </a:solidFill>
        </p:spPr>
        <p:txBody>
          <a:bodyPr/>
          <a:lstStyle/>
          <a:p>
            <a:fld id="{A2DCC61C-53F0-45B2-B3F4-718F012157CB}" type="slidenum">
              <a:rPr lang="en-US" smtClean="0"/>
              <a:t>15</a:t>
            </a:fld>
            <a:endParaRPr lang="en-US" dirty="0"/>
          </a:p>
        </p:txBody>
      </p:sp>
      <p:grpSp>
        <p:nvGrpSpPr>
          <p:cNvPr id="99" name="Graphic 75">
            <a:extLst>
              <a:ext uri="{FF2B5EF4-FFF2-40B4-BE49-F238E27FC236}">
                <a16:creationId xmlns:a16="http://schemas.microsoft.com/office/drawing/2014/main" id="{EE6DBCC5-6EC4-4809-BDF7-0900D66DC133}"/>
              </a:ext>
            </a:extLst>
          </p:cNvPr>
          <p:cNvGrpSpPr/>
          <p:nvPr/>
        </p:nvGrpSpPr>
        <p:grpSpPr>
          <a:xfrm>
            <a:off x="10537198" y="1525061"/>
            <a:ext cx="365724" cy="365724"/>
            <a:chOff x="3971001" y="2437697"/>
            <a:chExt cx="330734" cy="330734"/>
          </a:xfrm>
          <a:noFill/>
        </p:grpSpPr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345A3CB8-D19E-4BFE-9D8F-8050440BA625}"/>
                </a:ext>
              </a:extLst>
            </p:cNvPr>
            <p:cNvSpPr/>
            <p:nvPr/>
          </p:nvSpPr>
          <p:spPr>
            <a:xfrm>
              <a:off x="3992571" y="2610686"/>
              <a:ext cx="309164" cy="157745"/>
            </a:xfrm>
            <a:custGeom>
              <a:avLst/>
              <a:gdLst>
                <a:gd name="connsiteX0" fmla="*/ 0 w 309164"/>
                <a:gd name="connsiteY0" fmla="*/ 157746 h 157745"/>
                <a:gd name="connsiteX1" fmla="*/ 129418 w 309164"/>
                <a:gd name="connsiteY1" fmla="*/ 42708 h 157745"/>
                <a:gd name="connsiteX2" fmla="*/ 201317 w 309164"/>
                <a:gd name="connsiteY2" fmla="*/ 100227 h 157745"/>
                <a:gd name="connsiteX3" fmla="*/ 309165 w 309164"/>
                <a:gd name="connsiteY3" fmla="*/ 0 h 157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9164" h="157745">
                  <a:moveTo>
                    <a:pt x="0" y="157746"/>
                  </a:moveTo>
                  <a:lnTo>
                    <a:pt x="129418" y="42708"/>
                  </a:lnTo>
                  <a:lnTo>
                    <a:pt x="201317" y="100227"/>
                  </a:lnTo>
                  <a:lnTo>
                    <a:pt x="309165" y="0"/>
                  </a:lnTo>
                </a:path>
              </a:pathLst>
            </a:custGeom>
            <a:noFill/>
            <a:ln w="12700" cap="flat">
              <a:solidFill>
                <a:srgbClr val="15283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DE6C34DF-0122-40AF-8EAB-7789ABE0F63F}"/>
                </a:ext>
              </a:extLst>
            </p:cNvPr>
            <p:cNvSpPr/>
            <p:nvPr/>
          </p:nvSpPr>
          <p:spPr>
            <a:xfrm>
              <a:off x="4245079" y="2610686"/>
              <a:ext cx="56656" cy="57231"/>
            </a:xfrm>
            <a:custGeom>
              <a:avLst/>
              <a:gdLst>
                <a:gd name="connsiteX0" fmla="*/ 0 w 56656"/>
                <a:gd name="connsiteY0" fmla="*/ 0 h 57231"/>
                <a:gd name="connsiteX1" fmla="*/ 56656 w 56656"/>
                <a:gd name="connsiteY1" fmla="*/ 0 h 57231"/>
                <a:gd name="connsiteX2" fmla="*/ 56656 w 56656"/>
                <a:gd name="connsiteY2" fmla="*/ 57231 h 57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656" h="57231">
                  <a:moveTo>
                    <a:pt x="0" y="0"/>
                  </a:moveTo>
                  <a:lnTo>
                    <a:pt x="56656" y="0"/>
                  </a:lnTo>
                  <a:lnTo>
                    <a:pt x="56656" y="57231"/>
                  </a:lnTo>
                </a:path>
              </a:pathLst>
            </a:custGeom>
            <a:noFill/>
            <a:ln w="12700" cap="flat">
              <a:solidFill>
                <a:srgbClr val="15283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D"/>
            </a:p>
          </p:txBody>
        </p:sp>
        <p:grpSp>
          <p:nvGrpSpPr>
            <p:cNvPr id="102" name="Graphic 75">
              <a:extLst>
                <a:ext uri="{FF2B5EF4-FFF2-40B4-BE49-F238E27FC236}">
                  <a16:creationId xmlns:a16="http://schemas.microsoft.com/office/drawing/2014/main" id="{78E2E295-1EB4-4771-AFFC-077A029155D6}"/>
                </a:ext>
              </a:extLst>
            </p:cNvPr>
            <p:cNvGrpSpPr/>
            <p:nvPr/>
          </p:nvGrpSpPr>
          <p:grpSpPr>
            <a:xfrm>
              <a:off x="3971001" y="2437697"/>
              <a:ext cx="244455" cy="230219"/>
              <a:chOff x="3971001" y="2437697"/>
              <a:chExt cx="244455" cy="230219"/>
            </a:xfrm>
            <a:noFill/>
          </p:grpSpPr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4E84B036-7640-49A4-B38B-9FB83B9A9DC0}"/>
                  </a:ext>
                </a:extLst>
              </p:cNvPr>
              <p:cNvSpPr/>
              <p:nvPr/>
            </p:nvSpPr>
            <p:spPr>
              <a:xfrm>
                <a:off x="3971001" y="2437697"/>
                <a:ext cx="244455" cy="230219"/>
              </a:xfrm>
              <a:custGeom>
                <a:avLst/>
                <a:gdLst>
                  <a:gd name="connsiteX0" fmla="*/ 64853 w 244455"/>
                  <a:gd name="connsiteY0" fmla="*/ 230220 h 230219"/>
                  <a:gd name="connsiteX1" fmla="*/ 0 w 244455"/>
                  <a:gd name="connsiteY1" fmla="*/ 122228 h 230219"/>
                  <a:gd name="connsiteX2" fmla="*/ 122228 w 244455"/>
                  <a:gd name="connsiteY2" fmla="*/ 0 h 230219"/>
                  <a:gd name="connsiteX3" fmla="*/ 244456 w 244455"/>
                  <a:gd name="connsiteY3" fmla="*/ 122228 h 230219"/>
                  <a:gd name="connsiteX4" fmla="*/ 222023 w 244455"/>
                  <a:gd name="connsiteY4" fmla="*/ 192832 h 230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4455" h="230219">
                    <a:moveTo>
                      <a:pt x="64853" y="230220"/>
                    </a:moveTo>
                    <a:cubicBezTo>
                      <a:pt x="26315" y="209657"/>
                      <a:pt x="0" y="168962"/>
                      <a:pt x="0" y="122228"/>
                    </a:cubicBezTo>
                    <a:cubicBezTo>
                      <a:pt x="0" y="54787"/>
                      <a:pt x="54787" y="0"/>
                      <a:pt x="122228" y="0"/>
                    </a:cubicBezTo>
                    <a:cubicBezTo>
                      <a:pt x="189813" y="0"/>
                      <a:pt x="244456" y="54787"/>
                      <a:pt x="244456" y="122228"/>
                    </a:cubicBezTo>
                    <a:cubicBezTo>
                      <a:pt x="244456" y="148543"/>
                      <a:pt x="236116" y="172845"/>
                      <a:pt x="222023" y="192832"/>
                    </a:cubicBezTo>
                  </a:path>
                </a:pathLst>
              </a:custGeom>
              <a:noFill/>
              <a:ln w="12700" cap="flat">
                <a:solidFill>
                  <a:srgbClr val="152839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4F3EAD12-80F2-4A49-B1E0-19DD869FED31}"/>
                  </a:ext>
                </a:extLst>
              </p:cNvPr>
              <p:cNvSpPr/>
              <p:nvPr/>
            </p:nvSpPr>
            <p:spPr>
              <a:xfrm>
                <a:off x="4093229" y="2608816"/>
                <a:ext cx="14379" cy="16249"/>
              </a:xfrm>
              <a:custGeom>
                <a:avLst/>
                <a:gdLst>
                  <a:gd name="connsiteX0" fmla="*/ 0 w 14379"/>
                  <a:gd name="connsiteY0" fmla="*/ 0 h 16249"/>
                  <a:gd name="connsiteX1" fmla="*/ 0 w 14379"/>
                  <a:gd name="connsiteY1" fmla="*/ 16249 h 1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379" h="16249">
                    <a:moveTo>
                      <a:pt x="0" y="0"/>
                    </a:moveTo>
                    <a:lnTo>
                      <a:pt x="0" y="16249"/>
                    </a:lnTo>
                  </a:path>
                </a:pathLst>
              </a:custGeom>
              <a:ln w="12700" cap="flat">
                <a:solidFill>
                  <a:srgbClr val="152839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C0E11F04-94D7-4B79-B493-5C2D07E82FFC}"/>
                  </a:ext>
                </a:extLst>
              </p:cNvPr>
              <p:cNvSpPr/>
              <p:nvPr/>
            </p:nvSpPr>
            <p:spPr>
              <a:xfrm>
                <a:off x="4093229" y="2494785"/>
                <a:ext cx="14379" cy="16249"/>
              </a:xfrm>
              <a:custGeom>
                <a:avLst/>
                <a:gdLst>
                  <a:gd name="connsiteX0" fmla="*/ 0 w 14379"/>
                  <a:gd name="connsiteY0" fmla="*/ 0 h 16249"/>
                  <a:gd name="connsiteX1" fmla="*/ 0 w 14379"/>
                  <a:gd name="connsiteY1" fmla="*/ 16249 h 1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379" h="16249">
                    <a:moveTo>
                      <a:pt x="0" y="0"/>
                    </a:moveTo>
                    <a:lnTo>
                      <a:pt x="0" y="16249"/>
                    </a:lnTo>
                  </a:path>
                </a:pathLst>
              </a:custGeom>
              <a:ln w="12700" cap="flat">
                <a:solidFill>
                  <a:srgbClr val="152839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C91BC6DA-ADE0-40AF-8CB5-2383FD82FB0E}"/>
                  </a:ext>
                </a:extLst>
              </p:cNvPr>
              <p:cNvSpPr/>
              <p:nvPr/>
            </p:nvSpPr>
            <p:spPr>
              <a:xfrm>
                <a:off x="4068784" y="2511034"/>
                <a:ext cx="48891" cy="97782"/>
              </a:xfrm>
              <a:custGeom>
                <a:avLst/>
                <a:gdLst>
                  <a:gd name="connsiteX0" fmla="*/ 0 w 48891"/>
                  <a:gd name="connsiteY0" fmla="*/ 73337 h 97782"/>
                  <a:gd name="connsiteX1" fmla="*/ 24446 w 48891"/>
                  <a:gd name="connsiteY1" fmla="*/ 97782 h 97782"/>
                  <a:gd name="connsiteX2" fmla="*/ 48891 w 48891"/>
                  <a:gd name="connsiteY2" fmla="*/ 73337 h 97782"/>
                  <a:gd name="connsiteX3" fmla="*/ 24446 w 48891"/>
                  <a:gd name="connsiteY3" fmla="*/ 48891 h 97782"/>
                  <a:gd name="connsiteX4" fmla="*/ 0 w 48891"/>
                  <a:gd name="connsiteY4" fmla="*/ 24446 h 97782"/>
                  <a:gd name="connsiteX5" fmla="*/ 24446 w 48891"/>
                  <a:gd name="connsiteY5" fmla="*/ 0 h 97782"/>
                  <a:gd name="connsiteX6" fmla="*/ 48891 w 48891"/>
                  <a:gd name="connsiteY6" fmla="*/ 24446 h 977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8891" h="97782">
                    <a:moveTo>
                      <a:pt x="0" y="73337"/>
                    </a:moveTo>
                    <a:cubicBezTo>
                      <a:pt x="0" y="86854"/>
                      <a:pt x="10929" y="97782"/>
                      <a:pt x="24446" y="97782"/>
                    </a:cubicBezTo>
                    <a:cubicBezTo>
                      <a:pt x="37963" y="97782"/>
                      <a:pt x="48891" y="86854"/>
                      <a:pt x="48891" y="73337"/>
                    </a:cubicBezTo>
                    <a:cubicBezTo>
                      <a:pt x="48891" y="59820"/>
                      <a:pt x="37963" y="48891"/>
                      <a:pt x="24446" y="48891"/>
                    </a:cubicBezTo>
                    <a:cubicBezTo>
                      <a:pt x="10929" y="48891"/>
                      <a:pt x="0" y="37963"/>
                      <a:pt x="0" y="24446"/>
                    </a:cubicBezTo>
                    <a:cubicBezTo>
                      <a:pt x="0" y="10929"/>
                      <a:pt x="10929" y="0"/>
                      <a:pt x="24446" y="0"/>
                    </a:cubicBezTo>
                    <a:cubicBezTo>
                      <a:pt x="37963" y="0"/>
                      <a:pt x="48891" y="10929"/>
                      <a:pt x="48891" y="24446"/>
                    </a:cubicBezTo>
                  </a:path>
                </a:pathLst>
              </a:custGeom>
              <a:noFill/>
              <a:ln w="12700" cap="flat">
                <a:solidFill>
                  <a:srgbClr val="152839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</p:grp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43D943E5-1AF2-4D8A-9081-B3860A4CD920}"/>
              </a:ext>
            </a:extLst>
          </p:cNvPr>
          <p:cNvSpPr txBox="1"/>
          <p:nvPr/>
        </p:nvSpPr>
        <p:spPr>
          <a:xfrm>
            <a:off x="4026974" y="2505670"/>
            <a:ext cx="4138050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6000" dirty="0">
                <a:solidFill>
                  <a:schemeClr val="bg1"/>
                </a:solidFill>
                <a:latin typeface="Segoe UI Light" panose="020B0502040204020203" pitchFamily="34" charset="0"/>
                <a:ea typeface="Playfair Display" charset="0"/>
                <a:cs typeface="Segoe UI Light" panose="020B0502040204020203" pitchFamily="34" charset="0"/>
              </a:rPr>
              <a:t>Thank You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09517D4-88BE-46E3-9262-E30E1D58FE09}"/>
              </a:ext>
            </a:extLst>
          </p:cNvPr>
          <p:cNvSpPr txBox="1"/>
          <p:nvPr/>
        </p:nvSpPr>
        <p:spPr>
          <a:xfrm>
            <a:off x="3430055" y="4980562"/>
            <a:ext cx="5497792" cy="19082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2000" b="1" dirty="0">
                <a:solidFill>
                  <a:schemeClr val="bg1"/>
                </a:solidFill>
                <a:latin typeface="Segoe UI Light" panose="020B0502040204020203" pitchFamily="34" charset="0"/>
                <a:ea typeface="Playfair Display" charset="0"/>
                <a:cs typeface="Segoe UI Light" panose="020B0502040204020203" pitchFamily="34" charset="0"/>
              </a:rPr>
              <a:t>Submitted by</a:t>
            </a:r>
          </a:p>
          <a:p>
            <a:pPr algn="ctr">
              <a:spcAft>
                <a:spcPts val="600"/>
              </a:spcAft>
            </a:pPr>
            <a:r>
              <a:rPr lang="en-US" sz="2000" b="1" dirty="0">
                <a:solidFill>
                  <a:schemeClr val="bg1"/>
                </a:solidFill>
                <a:latin typeface="Segoe UI Light" panose="020B0502040204020203" pitchFamily="34" charset="0"/>
                <a:ea typeface="Playfair Display" charset="0"/>
                <a:cs typeface="Segoe UI Light" panose="020B0502040204020203" pitchFamily="34" charset="0"/>
              </a:rPr>
              <a:t>Mohamed Yasir</a:t>
            </a:r>
          </a:p>
          <a:p>
            <a:pPr algn="ctr">
              <a:spcAft>
                <a:spcPts val="600"/>
              </a:spcAft>
            </a:pPr>
            <a:r>
              <a:rPr lang="en-US" sz="2000" b="1" dirty="0">
                <a:solidFill>
                  <a:schemeClr val="bg1"/>
                </a:solidFill>
                <a:latin typeface="Segoe UI Light" panose="020B0502040204020203" pitchFamily="34" charset="0"/>
                <a:ea typeface="Playfair Display" charset="0"/>
                <a:cs typeface="Segoe UI Light" panose="020B0502040204020203" pitchFamily="34" charset="0"/>
              </a:rPr>
              <a:t>Contact: </a:t>
            </a:r>
            <a:r>
              <a:rPr lang="en-US" sz="2000" b="1" dirty="0">
                <a:solidFill>
                  <a:schemeClr val="bg1"/>
                </a:solidFill>
                <a:latin typeface="Segoe UI Light" panose="020B0502040204020203" pitchFamily="34" charset="0"/>
                <a:ea typeface="Playfair Display" charset="0"/>
                <a:cs typeface="Segoe UI Light" panose="020B0502040204020203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LinkedIn</a:t>
            </a:r>
            <a:endParaRPr lang="en-US" sz="2000" b="1" dirty="0">
              <a:solidFill>
                <a:schemeClr val="bg1"/>
              </a:solidFill>
              <a:latin typeface="Segoe UI Light" panose="020B0502040204020203" pitchFamily="34" charset="0"/>
              <a:ea typeface="Playfair Display" charset="0"/>
              <a:cs typeface="Segoe UI Light" panose="020B0502040204020203" pitchFamily="34" charset="0"/>
            </a:endParaRPr>
          </a:p>
          <a:p>
            <a:pPr algn="ctr">
              <a:spcAft>
                <a:spcPts val="600"/>
              </a:spcAft>
            </a:pPr>
            <a:r>
              <a:rPr lang="en-US" sz="2000" b="1" dirty="0">
                <a:solidFill>
                  <a:schemeClr val="bg1"/>
                </a:solidFill>
                <a:latin typeface="Segoe UI Light" panose="020B0502040204020203" pitchFamily="34" charset="0"/>
                <a:ea typeface="Playfair Display" charset="0"/>
                <a:cs typeface="Segoe UI Light" panose="020B0502040204020203" pitchFamily="34" charset="0"/>
              </a:rPr>
              <a:t>Ph: 4192695724</a:t>
            </a:r>
          </a:p>
          <a:p>
            <a:pPr>
              <a:spcAft>
                <a:spcPts val="600"/>
              </a:spcAft>
            </a:pPr>
            <a:endParaRPr lang="en-US" sz="2400" b="1" dirty="0">
              <a:solidFill>
                <a:schemeClr val="bg1"/>
              </a:solidFill>
              <a:latin typeface="Segoe UI Light" panose="020B0502040204020203" pitchFamily="34" charset="0"/>
              <a:ea typeface="Playfair Display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13536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 descr="A picture containing text, table, desk&#10;&#10;Description automatically generated">
            <a:extLst>
              <a:ext uri="{FF2B5EF4-FFF2-40B4-BE49-F238E27FC236}">
                <a16:creationId xmlns:a16="http://schemas.microsoft.com/office/drawing/2014/main" id="{6BC29B2E-C69A-40F3-9E43-5FF617E1E2E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183" r="14039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39" name="Rectangle: Top Corners Rounded 38">
            <a:extLst>
              <a:ext uri="{FF2B5EF4-FFF2-40B4-BE49-F238E27FC236}">
                <a16:creationId xmlns:a16="http://schemas.microsoft.com/office/drawing/2014/main" id="{ACB7B75B-7FDB-47BB-AD48-F79A5E2D29D7}"/>
              </a:ext>
            </a:extLst>
          </p:cNvPr>
          <p:cNvSpPr/>
          <p:nvPr/>
        </p:nvSpPr>
        <p:spPr>
          <a:xfrm>
            <a:off x="0" y="-56644"/>
            <a:ext cx="12192000" cy="6858000"/>
          </a:xfrm>
          <a:prstGeom prst="round2SameRect">
            <a:avLst>
              <a:gd name="adj1" fmla="val 0"/>
              <a:gd name="adj2" fmla="val 0"/>
            </a:avLst>
          </a:prstGeom>
          <a:gradFill flip="none" rotWithShape="1">
            <a:gsLst>
              <a:gs pos="0">
                <a:srgbClr val="152839"/>
              </a:gs>
              <a:gs pos="100000">
                <a:srgbClr val="152839">
                  <a:alpha val="92000"/>
                </a:srgb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898691-56CA-408B-AEA0-414FB5F816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solidFill>
            <a:srgbClr val="01893F"/>
          </a:solidFill>
        </p:spPr>
        <p:txBody>
          <a:bodyPr/>
          <a:lstStyle/>
          <a:p>
            <a:fld id="{A2DCC61C-53F0-45B2-B3F4-718F012157CB}" type="slidenum">
              <a:rPr lang="en-US" smtClean="0"/>
              <a:t>2</a:t>
            </a:fld>
            <a:endParaRPr lang="en-US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974A59D-1B91-4933-8CD9-447ADC4FCB6E}"/>
              </a:ext>
            </a:extLst>
          </p:cNvPr>
          <p:cNvSpPr txBox="1"/>
          <p:nvPr/>
        </p:nvSpPr>
        <p:spPr>
          <a:xfrm>
            <a:off x="1876027" y="2941469"/>
            <a:ext cx="8439943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2800" b="1" dirty="0">
                <a:solidFill>
                  <a:schemeClr val="bg1"/>
                </a:solidFill>
                <a:latin typeface="Garamond" panose="02020404030301010803" pitchFamily="18" charset="0"/>
                <a:ea typeface="Playfair Display" charset="0"/>
                <a:cs typeface="Segoe UI" panose="020B0502040204020203" pitchFamily="34" charset="0"/>
              </a:rPr>
              <a:t>Exploratory Data Analysis</a:t>
            </a:r>
            <a:endParaRPr lang="en-US" sz="2400" dirty="0">
              <a:solidFill>
                <a:schemeClr val="bg1"/>
              </a:solidFill>
              <a:latin typeface="Garamond" panose="02020404030301010803" pitchFamily="18" charset="0"/>
              <a:ea typeface="Playfair Display" charset="0"/>
              <a:cs typeface="Segoe UI Light" panose="020B0502040204020203" pitchFamily="34" charset="0"/>
            </a:endParaRPr>
          </a:p>
        </p:txBody>
      </p:sp>
      <p:grpSp>
        <p:nvGrpSpPr>
          <p:cNvPr id="99" name="Graphic 75">
            <a:extLst>
              <a:ext uri="{FF2B5EF4-FFF2-40B4-BE49-F238E27FC236}">
                <a16:creationId xmlns:a16="http://schemas.microsoft.com/office/drawing/2014/main" id="{EE6DBCC5-6EC4-4809-BDF7-0900D66DC133}"/>
              </a:ext>
            </a:extLst>
          </p:cNvPr>
          <p:cNvGrpSpPr/>
          <p:nvPr/>
        </p:nvGrpSpPr>
        <p:grpSpPr>
          <a:xfrm>
            <a:off x="10537198" y="1525061"/>
            <a:ext cx="365724" cy="365724"/>
            <a:chOff x="3971001" y="2437697"/>
            <a:chExt cx="330734" cy="330734"/>
          </a:xfrm>
          <a:noFill/>
        </p:grpSpPr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345A3CB8-D19E-4BFE-9D8F-8050440BA625}"/>
                </a:ext>
              </a:extLst>
            </p:cNvPr>
            <p:cNvSpPr/>
            <p:nvPr/>
          </p:nvSpPr>
          <p:spPr>
            <a:xfrm>
              <a:off x="3992571" y="2610686"/>
              <a:ext cx="309164" cy="157745"/>
            </a:xfrm>
            <a:custGeom>
              <a:avLst/>
              <a:gdLst>
                <a:gd name="connsiteX0" fmla="*/ 0 w 309164"/>
                <a:gd name="connsiteY0" fmla="*/ 157746 h 157745"/>
                <a:gd name="connsiteX1" fmla="*/ 129418 w 309164"/>
                <a:gd name="connsiteY1" fmla="*/ 42708 h 157745"/>
                <a:gd name="connsiteX2" fmla="*/ 201317 w 309164"/>
                <a:gd name="connsiteY2" fmla="*/ 100227 h 157745"/>
                <a:gd name="connsiteX3" fmla="*/ 309165 w 309164"/>
                <a:gd name="connsiteY3" fmla="*/ 0 h 157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9164" h="157745">
                  <a:moveTo>
                    <a:pt x="0" y="157746"/>
                  </a:moveTo>
                  <a:lnTo>
                    <a:pt x="129418" y="42708"/>
                  </a:lnTo>
                  <a:lnTo>
                    <a:pt x="201317" y="100227"/>
                  </a:lnTo>
                  <a:lnTo>
                    <a:pt x="309165" y="0"/>
                  </a:lnTo>
                </a:path>
              </a:pathLst>
            </a:custGeom>
            <a:noFill/>
            <a:ln w="12700" cap="flat">
              <a:solidFill>
                <a:srgbClr val="15283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DE6C34DF-0122-40AF-8EAB-7789ABE0F63F}"/>
                </a:ext>
              </a:extLst>
            </p:cNvPr>
            <p:cNvSpPr/>
            <p:nvPr/>
          </p:nvSpPr>
          <p:spPr>
            <a:xfrm>
              <a:off x="4245079" y="2610686"/>
              <a:ext cx="56656" cy="57231"/>
            </a:xfrm>
            <a:custGeom>
              <a:avLst/>
              <a:gdLst>
                <a:gd name="connsiteX0" fmla="*/ 0 w 56656"/>
                <a:gd name="connsiteY0" fmla="*/ 0 h 57231"/>
                <a:gd name="connsiteX1" fmla="*/ 56656 w 56656"/>
                <a:gd name="connsiteY1" fmla="*/ 0 h 57231"/>
                <a:gd name="connsiteX2" fmla="*/ 56656 w 56656"/>
                <a:gd name="connsiteY2" fmla="*/ 57231 h 57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656" h="57231">
                  <a:moveTo>
                    <a:pt x="0" y="0"/>
                  </a:moveTo>
                  <a:lnTo>
                    <a:pt x="56656" y="0"/>
                  </a:lnTo>
                  <a:lnTo>
                    <a:pt x="56656" y="57231"/>
                  </a:lnTo>
                </a:path>
              </a:pathLst>
            </a:custGeom>
            <a:noFill/>
            <a:ln w="12700" cap="flat">
              <a:solidFill>
                <a:srgbClr val="15283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D"/>
            </a:p>
          </p:txBody>
        </p:sp>
        <p:grpSp>
          <p:nvGrpSpPr>
            <p:cNvPr id="102" name="Graphic 75">
              <a:extLst>
                <a:ext uri="{FF2B5EF4-FFF2-40B4-BE49-F238E27FC236}">
                  <a16:creationId xmlns:a16="http://schemas.microsoft.com/office/drawing/2014/main" id="{78E2E295-1EB4-4771-AFFC-077A029155D6}"/>
                </a:ext>
              </a:extLst>
            </p:cNvPr>
            <p:cNvGrpSpPr/>
            <p:nvPr/>
          </p:nvGrpSpPr>
          <p:grpSpPr>
            <a:xfrm>
              <a:off x="3971001" y="2437697"/>
              <a:ext cx="244455" cy="230219"/>
              <a:chOff x="3971001" y="2437697"/>
              <a:chExt cx="244455" cy="230219"/>
            </a:xfrm>
            <a:noFill/>
          </p:grpSpPr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4E84B036-7640-49A4-B38B-9FB83B9A9DC0}"/>
                  </a:ext>
                </a:extLst>
              </p:cNvPr>
              <p:cNvSpPr/>
              <p:nvPr/>
            </p:nvSpPr>
            <p:spPr>
              <a:xfrm>
                <a:off x="3971001" y="2437697"/>
                <a:ext cx="244455" cy="230219"/>
              </a:xfrm>
              <a:custGeom>
                <a:avLst/>
                <a:gdLst>
                  <a:gd name="connsiteX0" fmla="*/ 64853 w 244455"/>
                  <a:gd name="connsiteY0" fmla="*/ 230220 h 230219"/>
                  <a:gd name="connsiteX1" fmla="*/ 0 w 244455"/>
                  <a:gd name="connsiteY1" fmla="*/ 122228 h 230219"/>
                  <a:gd name="connsiteX2" fmla="*/ 122228 w 244455"/>
                  <a:gd name="connsiteY2" fmla="*/ 0 h 230219"/>
                  <a:gd name="connsiteX3" fmla="*/ 244456 w 244455"/>
                  <a:gd name="connsiteY3" fmla="*/ 122228 h 230219"/>
                  <a:gd name="connsiteX4" fmla="*/ 222023 w 244455"/>
                  <a:gd name="connsiteY4" fmla="*/ 192832 h 230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4455" h="230219">
                    <a:moveTo>
                      <a:pt x="64853" y="230220"/>
                    </a:moveTo>
                    <a:cubicBezTo>
                      <a:pt x="26315" y="209657"/>
                      <a:pt x="0" y="168962"/>
                      <a:pt x="0" y="122228"/>
                    </a:cubicBezTo>
                    <a:cubicBezTo>
                      <a:pt x="0" y="54787"/>
                      <a:pt x="54787" y="0"/>
                      <a:pt x="122228" y="0"/>
                    </a:cubicBezTo>
                    <a:cubicBezTo>
                      <a:pt x="189813" y="0"/>
                      <a:pt x="244456" y="54787"/>
                      <a:pt x="244456" y="122228"/>
                    </a:cubicBezTo>
                    <a:cubicBezTo>
                      <a:pt x="244456" y="148543"/>
                      <a:pt x="236116" y="172845"/>
                      <a:pt x="222023" y="192832"/>
                    </a:cubicBezTo>
                  </a:path>
                </a:pathLst>
              </a:custGeom>
              <a:noFill/>
              <a:ln w="12700" cap="flat">
                <a:solidFill>
                  <a:srgbClr val="152839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4F3EAD12-80F2-4A49-B1E0-19DD869FED31}"/>
                  </a:ext>
                </a:extLst>
              </p:cNvPr>
              <p:cNvSpPr/>
              <p:nvPr/>
            </p:nvSpPr>
            <p:spPr>
              <a:xfrm>
                <a:off x="4093229" y="2608816"/>
                <a:ext cx="14379" cy="16249"/>
              </a:xfrm>
              <a:custGeom>
                <a:avLst/>
                <a:gdLst>
                  <a:gd name="connsiteX0" fmla="*/ 0 w 14379"/>
                  <a:gd name="connsiteY0" fmla="*/ 0 h 16249"/>
                  <a:gd name="connsiteX1" fmla="*/ 0 w 14379"/>
                  <a:gd name="connsiteY1" fmla="*/ 16249 h 1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379" h="16249">
                    <a:moveTo>
                      <a:pt x="0" y="0"/>
                    </a:moveTo>
                    <a:lnTo>
                      <a:pt x="0" y="16249"/>
                    </a:lnTo>
                  </a:path>
                </a:pathLst>
              </a:custGeom>
              <a:ln w="12700" cap="flat">
                <a:solidFill>
                  <a:srgbClr val="152839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C0E11F04-94D7-4B79-B493-5C2D07E82FFC}"/>
                  </a:ext>
                </a:extLst>
              </p:cNvPr>
              <p:cNvSpPr/>
              <p:nvPr/>
            </p:nvSpPr>
            <p:spPr>
              <a:xfrm>
                <a:off x="4093229" y="2494785"/>
                <a:ext cx="14379" cy="16249"/>
              </a:xfrm>
              <a:custGeom>
                <a:avLst/>
                <a:gdLst>
                  <a:gd name="connsiteX0" fmla="*/ 0 w 14379"/>
                  <a:gd name="connsiteY0" fmla="*/ 0 h 16249"/>
                  <a:gd name="connsiteX1" fmla="*/ 0 w 14379"/>
                  <a:gd name="connsiteY1" fmla="*/ 16249 h 1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379" h="16249">
                    <a:moveTo>
                      <a:pt x="0" y="0"/>
                    </a:moveTo>
                    <a:lnTo>
                      <a:pt x="0" y="16249"/>
                    </a:lnTo>
                  </a:path>
                </a:pathLst>
              </a:custGeom>
              <a:ln w="12700" cap="flat">
                <a:solidFill>
                  <a:srgbClr val="152839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C91BC6DA-ADE0-40AF-8CB5-2383FD82FB0E}"/>
                  </a:ext>
                </a:extLst>
              </p:cNvPr>
              <p:cNvSpPr/>
              <p:nvPr/>
            </p:nvSpPr>
            <p:spPr>
              <a:xfrm>
                <a:off x="4068784" y="2511034"/>
                <a:ext cx="48891" cy="97782"/>
              </a:xfrm>
              <a:custGeom>
                <a:avLst/>
                <a:gdLst>
                  <a:gd name="connsiteX0" fmla="*/ 0 w 48891"/>
                  <a:gd name="connsiteY0" fmla="*/ 73337 h 97782"/>
                  <a:gd name="connsiteX1" fmla="*/ 24446 w 48891"/>
                  <a:gd name="connsiteY1" fmla="*/ 97782 h 97782"/>
                  <a:gd name="connsiteX2" fmla="*/ 48891 w 48891"/>
                  <a:gd name="connsiteY2" fmla="*/ 73337 h 97782"/>
                  <a:gd name="connsiteX3" fmla="*/ 24446 w 48891"/>
                  <a:gd name="connsiteY3" fmla="*/ 48891 h 97782"/>
                  <a:gd name="connsiteX4" fmla="*/ 0 w 48891"/>
                  <a:gd name="connsiteY4" fmla="*/ 24446 h 97782"/>
                  <a:gd name="connsiteX5" fmla="*/ 24446 w 48891"/>
                  <a:gd name="connsiteY5" fmla="*/ 0 h 97782"/>
                  <a:gd name="connsiteX6" fmla="*/ 48891 w 48891"/>
                  <a:gd name="connsiteY6" fmla="*/ 24446 h 977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8891" h="97782">
                    <a:moveTo>
                      <a:pt x="0" y="73337"/>
                    </a:moveTo>
                    <a:cubicBezTo>
                      <a:pt x="0" y="86854"/>
                      <a:pt x="10929" y="97782"/>
                      <a:pt x="24446" y="97782"/>
                    </a:cubicBezTo>
                    <a:cubicBezTo>
                      <a:pt x="37963" y="97782"/>
                      <a:pt x="48891" y="86854"/>
                      <a:pt x="48891" y="73337"/>
                    </a:cubicBezTo>
                    <a:cubicBezTo>
                      <a:pt x="48891" y="59820"/>
                      <a:pt x="37963" y="48891"/>
                      <a:pt x="24446" y="48891"/>
                    </a:cubicBezTo>
                    <a:cubicBezTo>
                      <a:pt x="10929" y="48891"/>
                      <a:pt x="0" y="37963"/>
                      <a:pt x="0" y="24446"/>
                    </a:cubicBezTo>
                    <a:cubicBezTo>
                      <a:pt x="0" y="10929"/>
                      <a:pt x="10929" y="0"/>
                      <a:pt x="24446" y="0"/>
                    </a:cubicBezTo>
                    <a:cubicBezTo>
                      <a:pt x="37963" y="0"/>
                      <a:pt x="48891" y="10929"/>
                      <a:pt x="48891" y="24446"/>
                    </a:cubicBezTo>
                  </a:path>
                </a:pathLst>
              </a:custGeom>
              <a:noFill/>
              <a:ln w="12700" cap="flat">
                <a:solidFill>
                  <a:srgbClr val="152839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467346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Picture 71" descr="Text, letter&#10;&#10;Description automatically generated">
            <a:extLst>
              <a:ext uri="{FF2B5EF4-FFF2-40B4-BE49-F238E27FC236}">
                <a16:creationId xmlns:a16="http://schemas.microsoft.com/office/drawing/2014/main" id="{AC6ACD53-95F5-4D96-8FFE-D1998C267A6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563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6" name="Rectangle: Top Corners Rounded 195">
            <a:extLst>
              <a:ext uri="{FF2B5EF4-FFF2-40B4-BE49-F238E27FC236}">
                <a16:creationId xmlns:a16="http://schemas.microsoft.com/office/drawing/2014/main" id="{53748C11-DB47-47A3-A4F9-849A2A797F65}"/>
              </a:ext>
            </a:extLst>
          </p:cNvPr>
          <p:cNvSpPr/>
          <p:nvPr/>
        </p:nvSpPr>
        <p:spPr>
          <a:xfrm>
            <a:off x="0" y="0"/>
            <a:ext cx="12192000" cy="4953436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00EAB2-90D8-4CA1-8216-2C2A3689AE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1812" y="206041"/>
            <a:ext cx="4987841" cy="560630"/>
          </a:xfrm>
        </p:spPr>
        <p:txBody>
          <a:bodyPr>
            <a:normAutofit fontScale="90000"/>
          </a:bodyPr>
          <a:lstStyle/>
          <a:p>
            <a:pPr algn="ctr"/>
            <a:r>
              <a:rPr lang="en-ID" sz="3600" dirty="0"/>
              <a:t>Sales Moving Average</a:t>
            </a:r>
          </a:p>
        </p:txBody>
      </p:sp>
      <p:sp>
        <p:nvSpPr>
          <p:cNvPr id="73" name="Rectangle: Top Corners Rounded 72">
            <a:extLst>
              <a:ext uri="{FF2B5EF4-FFF2-40B4-BE49-F238E27FC236}">
                <a16:creationId xmlns:a16="http://schemas.microsoft.com/office/drawing/2014/main" id="{1FD3F0B0-1FEE-4BF8-BCA6-3C628350B71A}"/>
              </a:ext>
            </a:extLst>
          </p:cNvPr>
          <p:cNvSpPr/>
          <p:nvPr/>
        </p:nvSpPr>
        <p:spPr>
          <a:xfrm>
            <a:off x="0" y="4934492"/>
            <a:ext cx="12192000" cy="1923507"/>
          </a:xfrm>
          <a:prstGeom prst="round2SameRect">
            <a:avLst>
              <a:gd name="adj1" fmla="val 0"/>
              <a:gd name="adj2" fmla="val 0"/>
            </a:avLst>
          </a:prstGeom>
          <a:gradFill flip="none" rotWithShape="1">
            <a:gsLst>
              <a:gs pos="0">
                <a:srgbClr val="152839"/>
              </a:gs>
              <a:gs pos="100000">
                <a:srgbClr val="152839">
                  <a:alpha val="85000"/>
                </a:srgb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F3DCAED-855C-44A6-A4BB-AC97C43D5EB0}"/>
              </a:ext>
            </a:extLst>
          </p:cNvPr>
          <p:cNvCxnSpPr/>
          <p:nvPr/>
        </p:nvCxnSpPr>
        <p:spPr>
          <a:xfrm>
            <a:off x="0" y="4934492"/>
            <a:ext cx="12192000" cy="0"/>
          </a:xfrm>
          <a:prstGeom prst="line">
            <a:avLst/>
          </a:prstGeom>
          <a:ln w="6350">
            <a:solidFill>
              <a:srgbClr val="152839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Slide Number Placeholder 73">
            <a:extLst>
              <a:ext uri="{FF2B5EF4-FFF2-40B4-BE49-F238E27FC236}">
                <a16:creationId xmlns:a16="http://schemas.microsoft.com/office/drawing/2014/main" id="{7C4F1E75-6471-4EAF-A4A2-DFCDA0D8E2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solidFill>
            <a:srgbClr val="01893F"/>
          </a:solidFill>
        </p:spPr>
        <p:txBody>
          <a:bodyPr/>
          <a:lstStyle/>
          <a:p>
            <a:fld id="{A2DCC61C-53F0-45B2-B3F4-718F012157CB}" type="slidenum">
              <a:rPr lang="en-US" smtClean="0"/>
              <a:t>3</a:t>
            </a:fld>
            <a:endParaRPr lang="en-US" dirty="0"/>
          </a:p>
        </p:txBody>
      </p:sp>
      <p:sp>
        <p:nvSpPr>
          <p:cNvPr id="264" name="TextBox 263">
            <a:extLst>
              <a:ext uri="{FF2B5EF4-FFF2-40B4-BE49-F238E27FC236}">
                <a16:creationId xmlns:a16="http://schemas.microsoft.com/office/drawing/2014/main" id="{CB5E8E64-D13F-4E22-BE07-C4016602D39E}"/>
              </a:ext>
            </a:extLst>
          </p:cNvPr>
          <p:cNvSpPr txBox="1"/>
          <p:nvPr/>
        </p:nvSpPr>
        <p:spPr>
          <a:xfrm>
            <a:off x="1902908" y="5333910"/>
            <a:ext cx="8571856" cy="12110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Fig. 1 shows there is a stationary trend in sales over time.</a:t>
            </a:r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At the end of 12/23/2018 there is a strong uptrend above the moving average but still unreliable due to outliers </a:t>
            </a:r>
          </a:p>
        </p:txBody>
      </p:sp>
      <p:grpSp>
        <p:nvGrpSpPr>
          <p:cNvPr id="156" name="Graphic 75">
            <a:extLst>
              <a:ext uri="{FF2B5EF4-FFF2-40B4-BE49-F238E27FC236}">
                <a16:creationId xmlns:a16="http://schemas.microsoft.com/office/drawing/2014/main" id="{2102E31D-702B-4539-A815-10915ADE9C42}"/>
              </a:ext>
            </a:extLst>
          </p:cNvPr>
          <p:cNvGrpSpPr/>
          <p:nvPr/>
        </p:nvGrpSpPr>
        <p:grpSpPr>
          <a:xfrm>
            <a:off x="2488860" y="5464424"/>
            <a:ext cx="197190" cy="197188"/>
            <a:chOff x="3971001" y="2437697"/>
            <a:chExt cx="330734" cy="330734"/>
          </a:xfrm>
          <a:noFill/>
        </p:grpSpPr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90EE65FD-D234-4FC2-9E2A-8E4C49AE1F22}"/>
                </a:ext>
              </a:extLst>
            </p:cNvPr>
            <p:cNvSpPr/>
            <p:nvPr/>
          </p:nvSpPr>
          <p:spPr>
            <a:xfrm>
              <a:off x="3992571" y="2610686"/>
              <a:ext cx="309164" cy="157745"/>
            </a:xfrm>
            <a:custGeom>
              <a:avLst/>
              <a:gdLst>
                <a:gd name="connsiteX0" fmla="*/ 0 w 309164"/>
                <a:gd name="connsiteY0" fmla="*/ 157746 h 157745"/>
                <a:gd name="connsiteX1" fmla="*/ 129418 w 309164"/>
                <a:gd name="connsiteY1" fmla="*/ 42708 h 157745"/>
                <a:gd name="connsiteX2" fmla="*/ 201317 w 309164"/>
                <a:gd name="connsiteY2" fmla="*/ 100227 h 157745"/>
                <a:gd name="connsiteX3" fmla="*/ 309165 w 309164"/>
                <a:gd name="connsiteY3" fmla="*/ 0 h 157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9164" h="157745">
                  <a:moveTo>
                    <a:pt x="0" y="157746"/>
                  </a:moveTo>
                  <a:lnTo>
                    <a:pt x="129418" y="42708"/>
                  </a:lnTo>
                  <a:lnTo>
                    <a:pt x="201317" y="100227"/>
                  </a:lnTo>
                  <a:lnTo>
                    <a:pt x="309165" y="0"/>
                  </a:lnTo>
                </a:path>
              </a:pathLst>
            </a:custGeom>
            <a:noFill/>
            <a:ln w="6350" cap="flat">
              <a:solidFill>
                <a:srgbClr val="15283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F281C974-BE50-4768-81C9-F00AA4CABA53}"/>
                </a:ext>
              </a:extLst>
            </p:cNvPr>
            <p:cNvSpPr/>
            <p:nvPr/>
          </p:nvSpPr>
          <p:spPr>
            <a:xfrm>
              <a:off x="4245079" y="2610686"/>
              <a:ext cx="56656" cy="57231"/>
            </a:xfrm>
            <a:custGeom>
              <a:avLst/>
              <a:gdLst>
                <a:gd name="connsiteX0" fmla="*/ 0 w 56656"/>
                <a:gd name="connsiteY0" fmla="*/ 0 h 57231"/>
                <a:gd name="connsiteX1" fmla="*/ 56656 w 56656"/>
                <a:gd name="connsiteY1" fmla="*/ 0 h 57231"/>
                <a:gd name="connsiteX2" fmla="*/ 56656 w 56656"/>
                <a:gd name="connsiteY2" fmla="*/ 57231 h 57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656" h="57231">
                  <a:moveTo>
                    <a:pt x="0" y="0"/>
                  </a:moveTo>
                  <a:lnTo>
                    <a:pt x="56656" y="0"/>
                  </a:lnTo>
                  <a:lnTo>
                    <a:pt x="56656" y="57231"/>
                  </a:lnTo>
                </a:path>
              </a:pathLst>
            </a:custGeom>
            <a:noFill/>
            <a:ln w="6350" cap="flat">
              <a:solidFill>
                <a:srgbClr val="15283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D"/>
            </a:p>
          </p:txBody>
        </p:sp>
        <p:grpSp>
          <p:nvGrpSpPr>
            <p:cNvPr id="159" name="Graphic 75">
              <a:extLst>
                <a:ext uri="{FF2B5EF4-FFF2-40B4-BE49-F238E27FC236}">
                  <a16:creationId xmlns:a16="http://schemas.microsoft.com/office/drawing/2014/main" id="{F6307BF0-1545-4644-BD25-12F796315355}"/>
                </a:ext>
              </a:extLst>
            </p:cNvPr>
            <p:cNvGrpSpPr/>
            <p:nvPr/>
          </p:nvGrpSpPr>
          <p:grpSpPr>
            <a:xfrm>
              <a:off x="3971001" y="2437697"/>
              <a:ext cx="244455" cy="230219"/>
              <a:chOff x="3971001" y="2437697"/>
              <a:chExt cx="244455" cy="230219"/>
            </a:xfrm>
            <a:noFill/>
          </p:grpSpPr>
          <p:sp>
            <p:nvSpPr>
              <p:cNvPr id="160" name="Freeform: Shape 159">
                <a:extLst>
                  <a:ext uri="{FF2B5EF4-FFF2-40B4-BE49-F238E27FC236}">
                    <a16:creationId xmlns:a16="http://schemas.microsoft.com/office/drawing/2014/main" id="{C9D2952F-1BD4-4DEE-B844-38F9AADEE07E}"/>
                  </a:ext>
                </a:extLst>
              </p:cNvPr>
              <p:cNvSpPr/>
              <p:nvPr/>
            </p:nvSpPr>
            <p:spPr>
              <a:xfrm>
                <a:off x="3971001" y="2437697"/>
                <a:ext cx="244455" cy="230219"/>
              </a:xfrm>
              <a:custGeom>
                <a:avLst/>
                <a:gdLst>
                  <a:gd name="connsiteX0" fmla="*/ 64853 w 244455"/>
                  <a:gd name="connsiteY0" fmla="*/ 230220 h 230219"/>
                  <a:gd name="connsiteX1" fmla="*/ 0 w 244455"/>
                  <a:gd name="connsiteY1" fmla="*/ 122228 h 230219"/>
                  <a:gd name="connsiteX2" fmla="*/ 122228 w 244455"/>
                  <a:gd name="connsiteY2" fmla="*/ 0 h 230219"/>
                  <a:gd name="connsiteX3" fmla="*/ 244456 w 244455"/>
                  <a:gd name="connsiteY3" fmla="*/ 122228 h 230219"/>
                  <a:gd name="connsiteX4" fmla="*/ 222023 w 244455"/>
                  <a:gd name="connsiteY4" fmla="*/ 192832 h 230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4455" h="230219">
                    <a:moveTo>
                      <a:pt x="64853" y="230220"/>
                    </a:moveTo>
                    <a:cubicBezTo>
                      <a:pt x="26315" y="209657"/>
                      <a:pt x="0" y="168962"/>
                      <a:pt x="0" y="122228"/>
                    </a:cubicBezTo>
                    <a:cubicBezTo>
                      <a:pt x="0" y="54787"/>
                      <a:pt x="54787" y="0"/>
                      <a:pt x="122228" y="0"/>
                    </a:cubicBezTo>
                    <a:cubicBezTo>
                      <a:pt x="189813" y="0"/>
                      <a:pt x="244456" y="54787"/>
                      <a:pt x="244456" y="122228"/>
                    </a:cubicBezTo>
                    <a:cubicBezTo>
                      <a:pt x="244456" y="148543"/>
                      <a:pt x="236116" y="172845"/>
                      <a:pt x="222023" y="192832"/>
                    </a:cubicBezTo>
                  </a:path>
                </a:pathLst>
              </a:custGeom>
              <a:noFill/>
              <a:ln w="6350" cap="flat">
                <a:solidFill>
                  <a:srgbClr val="152839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61" name="Freeform: Shape 160">
                <a:extLst>
                  <a:ext uri="{FF2B5EF4-FFF2-40B4-BE49-F238E27FC236}">
                    <a16:creationId xmlns:a16="http://schemas.microsoft.com/office/drawing/2014/main" id="{EB476043-8C32-4AA8-A4C5-D2939F6C6FD2}"/>
                  </a:ext>
                </a:extLst>
              </p:cNvPr>
              <p:cNvSpPr/>
              <p:nvPr/>
            </p:nvSpPr>
            <p:spPr>
              <a:xfrm>
                <a:off x="4093229" y="2608816"/>
                <a:ext cx="14379" cy="16249"/>
              </a:xfrm>
              <a:custGeom>
                <a:avLst/>
                <a:gdLst>
                  <a:gd name="connsiteX0" fmla="*/ 0 w 14379"/>
                  <a:gd name="connsiteY0" fmla="*/ 0 h 16249"/>
                  <a:gd name="connsiteX1" fmla="*/ 0 w 14379"/>
                  <a:gd name="connsiteY1" fmla="*/ 16249 h 1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379" h="16249">
                    <a:moveTo>
                      <a:pt x="0" y="0"/>
                    </a:moveTo>
                    <a:lnTo>
                      <a:pt x="0" y="16249"/>
                    </a:lnTo>
                  </a:path>
                </a:pathLst>
              </a:custGeom>
              <a:ln w="6350" cap="flat">
                <a:solidFill>
                  <a:srgbClr val="152839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62" name="Freeform: Shape 161">
                <a:extLst>
                  <a:ext uri="{FF2B5EF4-FFF2-40B4-BE49-F238E27FC236}">
                    <a16:creationId xmlns:a16="http://schemas.microsoft.com/office/drawing/2014/main" id="{4864F334-935C-4536-AB25-532DCF48D21E}"/>
                  </a:ext>
                </a:extLst>
              </p:cNvPr>
              <p:cNvSpPr/>
              <p:nvPr/>
            </p:nvSpPr>
            <p:spPr>
              <a:xfrm>
                <a:off x="4093229" y="2494785"/>
                <a:ext cx="14379" cy="16249"/>
              </a:xfrm>
              <a:custGeom>
                <a:avLst/>
                <a:gdLst>
                  <a:gd name="connsiteX0" fmla="*/ 0 w 14379"/>
                  <a:gd name="connsiteY0" fmla="*/ 0 h 16249"/>
                  <a:gd name="connsiteX1" fmla="*/ 0 w 14379"/>
                  <a:gd name="connsiteY1" fmla="*/ 16249 h 1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379" h="16249">
                    <a:moveTo>
                      <a:pt x="0" y="0"/>
                    </a:moveTo>
                    <a:lnTo>
                      <a:pt x="0" y="16249"/>
                    </a:lnTo>
                  </a:path>
                </a:pathLst>
              </a:custGeom>
              <a:ln w="6350" cap="flat">
                <a:solidFill>
                  <a:srgbClr val="152839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63" name="Freeform: Shape 162">
                <a:extLst>
                  <a:ext uri="{FF2B5EF4-FFF2-40B4-BE49-F238E27FC236}">
                    <a16:creationId xmlns:a16="http://schemas.microsoft.com/office/drawing/2014/main" id="{07DD4FBB-F5B5-4C7B-9FB1-9273F105264A}"/>
                  </a:ext>
                </a:extLst>
              </p:cNvPr>
              <p:cNvSpPr/>
              <p:nvPr/>
            </p:nvSpPr>
            <p:spPr>
              <a:xfrm>
                <a:off x="4068784" y="2511034"/>
                <a:ext cx="48891" cy="97782"/>
              </a:xfrm>
              <a:custGeom>
                <a:avLst/>
                <a:gdLst>
                  <a:gd name="connsiteX0" fmla="*/ 0 w 48891"/>
                  <a:gd name="connsiteY0" fmla="*/ 73337 h 97782"/>
                  <a:gd name="connsiteX1" fmla="*/ 24446 w 48891"/>
                  <a:gd name="connsiteY1" fmla="*/ 97782 h 97782"/>
                  <a:gd name="connsiteX2" fmla="*/ 48891 w 48891"/>
                  <a:gd name="connsiteY2" fmla="*/ 73337 h 97782"/>
                  <a:gd name="connsiteX3" fmla="*/ 24446 w 48891"/>
                  <a:gd name="connsiteY3" fmla="*/ 48891 h 97782"/>
                  <a:gd name="connsiteX4" fmla="*/ 0 w 48891"/>
                  <a:gd name="connsiteY4" fmla="*/ 24446 h 97782"/>
                  <a:gd name="connsiteX5" fmla="*/ 24446 w 48891"/>
                  <a:gd name="connsiteY5" fmla="*/ 0 h 97782"/>
                  <a:gd name="connsiteX6" fmla="*/ 48891 w 48891"/>
                  <a:gd name="connsiteY6" fmla="*/ 24446 h 977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8891" h="97782">
                    <a:moveTo>
                      <a:pt x="0" y="73337"/>
                    </a:moveTo>
                    <a:cubicBezTo>
                      <a:pt x="0" y="86854"/>
                      <a:pt x="10929" y="97782"/>
                      <a:pt x="24446" y="97782"/>
                    </a:cubicBezTo>
                    <a:cubicBezTo>
                      <a:pt x="37963" y="97782"/>
                      <a:pt x="48891" y="86854"/>
                      <a:pt x="48891" y="73337"/>
                    </a:cubicBezTo>
                    <a:cubicBezTo>
                      <a:pt x="48891" y="59820"/>
                      <a:pt x="37963" y="48891"/>
                      <a:pt x="24446" y="48891"/>
                    </a:cubicBezTo>
                    <a:cubicBezTo>
                      <a:pt x="10929" y="48891"/>
                      <a:pt x="0" y="37963"/>
                      <a:pt x="0" y="24446"/>
                    </a:cubicBezTo>
                    <a:cubicBezTo>
                      <a:pt x="0" y="10929"/>
                      <a:pt x="10929" y="0"/>
                      <a:pt x="24446" y="0"/>
                    </a:cubicBezTo>
                    <a:cubicBezTo>
                      <a:pt x="37963" y="0"/>
                      <a:pt x="48891" y="10929"/>
                      <a:pt x="48891" y="24446"/>
                    </a:cubicBezTo>
                  </a:path>
                </a:pathLst>
              </a:custGeom>
              <a:noFill/>
              <a:ln w="6350" cap="flat">
                <a:solidFill>
                  <a:srgbClr val="152839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</p:grpSp>
      </p:grpSp>
      <p:grpSp>
        <p:nvGrpSpPr>
          <p:cNvPr id="189" name="Graphic 136">
            <a:extLst>
              <a:ext uri="{FF2B5EF4-FFF2-40B4-BE49-F238E27FC236}">
                <a16:creationId xmlns:a16="http://schemas.microsoft.com/office/drawing/2014/main" id="{CC14DC7A-816F-4EBC-ADD0-999B5E80C795}"/>
              </a:ext>
            </a:extLst>
          </p:cNvPr>
          <p:cNvGrpSpPr/>
          <p:nvPr/>
        </p:nvGrpSpPr>
        <p:grpSpPr>
          <a:xfrm>
            <a:off x="10174048" y="5480844"/>
            <a:ext cx="189000" cy="164348"/>
            <a:chOff x="3202011" y="2970395"/>
            <a:chExt cx="400729" cy="348460"/>
          </a:xfrm>
          <a:noFill/>
        </p:grpSpPr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D09952C9-8BD6-4AC9-911E-A9723BCE7F34}"/>
                </a:ext>
              </a:extLst>
            </p:cNvPr>
            <p:cNvSpPr/>
            <p:nvPr/>
          </p:nvSpPr>
          <p:spPr>
            <a:xfrm>
              <a:off x="3202011" y="3092356"/>
              <a:ext cx="87115" cy="156807"/>
            </a:xfrm>
            <a:custGeom>
              <a:avLst/>
              <a:gdLst>
                <a:gd name="connsiteX0" fmla="*/ 0 w 87115"/>
                <a:gd name="connsiteY0" fmla="*/ 0 h 156807"/>
                <a:gd name="connsiteX1" fmla="*/ 0 w 87115"/>
                <a:gd name="connsiteY1" fmla="*/ 52269 h 156807"/>
                <a:gd name="connsiteX2" fmla="*/ 17423 w 87115"/>
                <a:gd name="connsiteY2" fmla="*/ 78404 h 156807"/>
                <a:gd name="connsiteX3" fmla="*/ 17423 w 87115"/>
                <a:gd name="connsiteY3" fmla="*/ 156807 h 156807"/>
                <a:gd name="connsiteX4" fmla="*/ 69692 w 87115"/>
                <a:gd name="connsiteY4" fmla="*/ 156807 h 156807"/>
                <a:gd name="connsiteX5" fmla="*/ 69692 w 87115"/>
                <a:gd name="connsiteY5" fmla="*/ 78404 h 156807"/>
                <a:gd name="connsiteX6" fmla="*/ 87115 w 87115"/>
                <a:gd name="connsiteY6" fmla="*/ 52269 h 156807"/>
                <a:gd name="connsiteX7" fmla="*/ 87115 w 87115"/>
                <a:gd name="connsiteY7" fmla="*/ 0 h 156807"/>
                <a:gd name="connsiteX8" fmla="*/ 0 w 87115"/>
                <a:gd name="connsiteY8" fmla="*/ 0 h 156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7115" h="156807">
                  <a:moveTo>
                    <a:pt x="0" y="0"/>
                  </a:moveTo>
                  <a:lnTo>
                    <a:pt x="0" y="52269"/>
                  </a:lnTo>
                  <a:cubicBezTo>
                    <a:pt x="0" y="66730"/>
                    <a:pt x="2962" y="78404"/>
                    <a:pt x="17423" y="78404"/>
                  </a:cubicBezTo>
                  <a:lnTo>
                    <a:pt x="17423" y="156807"/>
                  </a:lnTo>
                  <a:lnTo>
                    <a:pt x="69692" y="156807"/>
                  </a:lnTo>
                  <a:lnTo>
                    <a:pt x="69692" y="78404"/>
                  </a:lnTo>
                  <a:cubicBezTo>
                    <a:pt x="83979" y="78404"/>
                    <a:pt x="87115" y="66556"/>
                    <a:pt x="87115" y="52269"/>
                  </a:cubicBezTo>
                  <a:lnTo>
                    <a:pt x="87115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 cap="flat">
              <a:solidFill>
                <a:srgbClr val="15283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D1A52A27-C6F1-45AA-AFB9-F02CC4630D22}"/>
                </a:ext>
              </a:extLst>
            </p:cNvPr>
            <p:cNvSpPr/>
            <p:nvPr/>
          </p:nvSpPr>
          <p:spPr>
            <a:xfrm>
              <a:off x="3515626" y="3092356"/>
              <a:ext cx="87115" cy="156807"/>
            </a:xfrm>
            <a:custGeom>
              <a:avLst/>
              <a:gdLst>
                <a:gd name="connsiteX0" fmla="*/ 0 w 87115"/>
                <a:gd name="connsiteY0" fmla="*/ 0 h 156807"/>
                <a:gd name="connsiteX1" fmla="*/ 0 w 87115"/>
                <a:gd name="connsiteY1" fmla="*/ 52269 h 156807"/>
                <a:gd name="connsiteX2" fmla="*/ 17423 w 87115"/>
                <a:gd name="connsiteY2" fmla="*/ 78404 h 156807"/>
                <a:gd name="connsiteX3" fmla="*/ 17423 w 87115"/>
                <a:gd name="connsiteY3" fmla="*/ 156807 h 156807"/>
                <a:gd name="connsiteX4" fmla="*/ 69692 w 87115"/>
                <a:gd name="connsiteY4" fmla="*/ 156807 h 156807"/>
                <a:gd name="connsiteX5" fmla="*/ 69692 w 87115"/>
                <a:gd name="connsiteY5" fmla="*/ 78404 h 156807"/>
                <a:gd name="connsiteX6" fmla="*/ 87115 w 87115"/>
                <a:gd name="connsiteY6" fmla="*/ 52269 h 156807"/>
                <a:gd name="connsiteX7" fmla="*/ 87115 w 87115"/>
                <a:gd name="connsiteY7" fmla="*/ 0 h 156807"/>
                <a:gd name="connsiteX8" fmla="*/ 0 w 87115"/>
                <a:gd name="connsiteY8" fmla="*/ 0 h 156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7115" h="156807">
                  <a:moveTo>
                    <a:pt x="0" y="0"/>
                  </a:moveTo>
                  <a:lnTo>
                    <a:pt x="0" y="52269"/>
                  </a:lnTo>
                  <a:cubicBezTo>
                    <a:pt x="0" y="66730"/>
                    <a:pt x="2962" y="78404"/>
                    <a:pt x="17423" y="78404"/>
                  </a:cubicBezTo>
                  <a:lnTo>
                    <a:pt x="17423" y="156807"/>
                  </a:lnTo>
                  <a:lnTo>
                    <a:pt x="69692" y="156807"/>
                  </a:lnTo>
                  <a:lnTo>
                    <a:pt x="69692" y="78404"/>
                  </a:lnTo>
                  <a:cubicBezTo>
                    <a:pt x="83979" y="78404"/>
                    <a:pt x="87115" y="66556"/>
                    <a:pt x="87115" y="52269"/>
                  </a:cubicBezTo>
                  <a:lnTo>
                    <a:pt x="87115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 cap="flat">
              <a:solidFill>
                <a:srgbClr val="15283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2746F8E9-3623-480D-8687-3056A8467FFB}"/>
                </a:ext>
              </a:extLst>
            </p:cNvPr>
            <p:cNvSpPr/>
            <p:nvPr/>
          </p:nvSpPr>
          <p:spPr>
            <a:xfrm>
              <a:off x="3341395" y="3092356"/>
              <a:ext cx="121961" cy="226499"/>
            </a:xfrm>
            <a:custGeom>
              <a:avLst/>
              <a:gdLst>
                <a:gd name="connsiteX0" fmla="*/ 0 w 121961"/>
                <a:gd name="connsiteY0" fmla="*/ 0 h 226499"/>
                <a:gd name="connsiteX1" fmla="*/ 121961 w 121961"/>
                <a:gd name="connsiteY1" fmla="*/ 0 h 226499"/>
                <a:gd name="connsiteX2" fmla="*/ 121961 w 121961"/>
                <a:gd name="connsiteY2" fmla="*/ 87115 h 226499"/>
                <a:gd name="connsiteX3" fmla="*/ 87115 w 121961"/>
                <a:gd name="connsiteY3" fmla="*/ 121961 h 226499"/>
                <a:gd name="connsiteX4" fmla="*/ 87115 w 121961"/>
                <a:gd name="connsiteY4" fmla="*/ 226500 h 226499"/>
                <a:gd name="connsiteX5" fmla="*/ 34846 w 121961"/>
                <a:gd name="connsiteY5" fmla="*/ 226500 h 226499"/>
                <a:gd name="connsiteX6" fmla="*/ 34846 w 121961"/>
                <a:gd name="connsiteY6" fmla="*/ 121961 h 226499"/>
                <a:gd name="connsiteX7" fmla="*/ 0 w 121961"/>
                <a:gd name="connsiteY7" fmla="*/ 87115 h 226499"/>
                <a:gd name="connsiteX8" fmla="*/ 0 w 121961"/>
                <a:gd name="connsiteY8" fmla="*/ 0 h 226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961" h="226499">
                  <a:moveTo>
                    <a:pt x="0" y="0"/>
                  </a:moveTo>
                  <a:lnTo>
                    <a:pt x="121961" y="0"/>
                  </a:lnTo>
                  <a:lnTo>
                    <a:pt x="121961" y="87115"/>
                  </a:lnTo>
                  <a:cubicBezTo>
                    <a:pt x="121961" y="106281"/>
                    <a:pt x="106281" y="121961"/>
                    <a:pt x="87115" y="121961"/>
                  </a:cubicBezTo>
                  <a:lnTo>
                    <a:pt x="87115" y="226500"/>
                  </a:lnTo>
                  <a:lnTo>
                    <a:pt x="34846" y="226500"/>
                  </a:lnTo>
                  <a:lnTo>
                    <a:pt x="34846" y="121961"/>
                  </a:lnTo>
                  <a:cubicBezTo>
                    <a:pt x="15681" y="121961"/>
                    <a:pt x="0" y="106281"/>
                    <a:pt x="0" y="87115"/>
                  </a:cubicBezTo>
                  <a:lnTo>
                    <a:pt x="0" y="0"/>
                  </a:lnTo>
                  <a:close/>
                </a:path>
              </a:pathLst>
            </a:custGeom>
            <a:noFill/>
            <a:ln w="6350" cap="flat">
              <a:solidFill>
                <a:srgbClr val="15283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20F2AA65-6817-4E51-8CC9-B3CD47A20ACF}"/>
                </a:ext>
              </a:extLst>
            </p:cNvPr>
            <p:cNvSpPr/>
            <p:nvPr/>
          </p:nvSpPr>
          <p:spPr>
            <a:xfrm>
              <a:off x="3219434" y="3005241"/>
              <a:ext cx="52269" cy="52269"/>
            </a:xfrm>
            <a:custGeom>
              <a:avLst/>
              <a:gdLst>
                <a:gd name="connsiteX0" fmla="*/ 52269 w 52269"/>
                <a:gd name="connsiteY0" fmla="*/ 26135 h 52269"/>
                <a:gd name="connsiteX1" fmla="*/ 26135 w 52269"/>
                <a:gd name="connsiteY1" fmla="*/ 52269 h 52269"/>
                <a:gd name="connsiteX2" fmla="*/ 26135 w 52269"/>
                <a:gd name="connsiteY2" fmla="*/ 52269 h 52269"/>
                <a:gd name="connsiteX3" fmla="*/ 0 w 52269"/>
                <a:gd name="connsiteY3" fmla="*/ 26135 h 52269"/>
                <a:gd name="connsiteX4" fmla="*/ 0 w 52269"/>
                <a:gd name="connsiteY4" fmla="*/ 26135 h 52269"/>
                <a:gd name="connsiteX5" fmla="*/ 26135 w 52269"/>
                <a:gd name="connsiteY5" fmla="*/ 0 h 52269"/>
                <a:gd name="connsiteX6" fmla="*/ 26135 w 52269"/>
                <a:gd name="connsiteY6" fmla="*/ 0 h 52269"/>
                <a:gd name="connsiteX7" fmla="*/ 52269 w 52269"/>
                <a:gd name="connsiteY7" fmla="*/ 26135 h 52269"/>
                <a:gd name="connsiteX8" fmla="*/ 52269 w 52269"/>
                <a:gd name="connsiteY8" fmla="*/ 26135 h 52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69" h="52269">
                  <a:moveTo>
                    <a:pt x="52269" y="26135"/>
                  </a:moveTo>
                  <a:cubicBezTo>
                    <a:pt x="52269" y="40596"/>
                    <a:pt x="40596" y="52269"/>
                    <a:pt x="26135" y="52269"/>
                  </a:cubicBezTo>
                  <a:lnTo>
                    <a:pt x="26135" y="52269"/>
                  </a:lnTo>
                  <a:cubicBezTo>
                    <a:pt x="11673" y="52269"/>
                    <a:pt x="0" y="40596"/>
                    <a:pt x="0" y="26135"/>
                  </a:cubicBezTo>
                  <a:lnTo>
                    <a:pt x="0" y="26135"/>
                  </a:lnTo>
                  <a:cubicBezTo>
                    <a:pt x="0" y="11673"/>
                    <a:pt x="11673" y="0"/>
                    <a:pt x="26135" y="0"/>
                  </a:cubicBezTo>
                  <a:lnTo>
                    <a:pt x="26135" y="0"/>
                  </a:lnTo>
                  <a:cubicBezTo>
                    <a:pt x="40596" y="0"/>
                    <a:pt x="52269" y="11673"/>
                    <a:pt x="52269" y="26135"/>
                  </a:cubicBezTo>
                  <a:lnTo>
                    <a:pt x="52269" y="26135"/>
                  </a:lnTo>
                  <a:close/>
                </a:path>
              </a:pathLst>
            </a:custGeom>
            <a:noFill/>
            <a:ln w="6350" cap="flat">
              <a:solidFill>
                <a:srgbClr val="15283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E078C495-B4AD-4963-9EBD-E3540563A585}"/>
                </a:ext>
              </a:extLst>
            </p:cNvPr>
            <p:cNvSpPr/>
            <p:nvPr/>
          </p:nvSpPr>
          <p:spPr>
            <a:xfrm>
              <a:off x="3533049" y="3005241"/>
              <a:ext cx="52269" cy="52269"/>
            </a:xfrm>
            <a:custGeom>
              <a:avLst/>
              <a:gdLst>
                <a:gd name="connsiteX0" fmla="*/ 52269 w 52269"/>
                <a:gd name="connsiteY0" fmla="*/ 26135 h 52269"/>
                <a:gd name="connsiteX1" fmla="*/ 26135 w 52269"/>
                <a:gd name="connsiteY1" fmla="*/ 52269 h 52269"/>
                <a:gd name="connsiteX2" fmla="*/ 26135 w 52269"/>
                <a:gd name="connsiteY2" fmla="*/ 52269 h 52269"/>
                <a:gd name="connsiteX3" fmla="*/ 0 w 52269"/>
                <a:gd name="connsiteY3" fmla="*/ 26135 h 52269"/>
                <a:gd name="connsiteX4" fmla="*/ 0 w 52269"/>
                <a:gd name="connsiteY4" fmla="*/ 26135 h 52269"/>
                <a:gd name="connsiteX5" fmla="*/ 26135 w 52269"/>
                <a:gd name="connsiteY5" fmla="*/ 0 h 52269"/>
                <a:gd name="connsiteX6" fmla="*/ 26135 w 52269"/>
                <a:gd name="connsiteY6" fmla="*/ 0 h 52269"/>
                <a:gd name="connsiteX7" fmla="*/ 52269 w 52269"/>
                <a:gd name="connsiteY7" fmla="*/ 26135 h 52269"/>
                <a:gd name="connsiteX8" fmla="*/ 52269 w 52269"/>
                <a:gd name="connsiteY8" fmla="*/ 26135 h 52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69" h="52269">
                  <a:moveTo>
                    <a:pt x="52269" y="26135"/>
                  </a:moveTo>
                  <a:cubicBezTo>
                    <a:pt x="52269" y="40596"/>
                    <a:pt x="40596" y="52269"/>
                    <a:pt x="26135" y="52269"/>
                  </a:cubicBezTo>
                  <a:lnTo>
                    <a:pt x="26135" y="52269"/>
                  </a:lnTo>
                  <a:cubicBezTo>
                    <a:pt x="11673" y="52269"/>
                    <a:pt x="0" y="40596"/>
                    <a:pt x="0" y="26135"/>
                  </a:cubicBezTo>
                  <a:lnTo>
                    <a:pt x="0" y="26135"/>
                  </a:lnTo>
                  <a:cubicBezTo>
                    <a:pt x="0" y="11673"/>
                    <a:pt x="11673" y="0"/>
                    <a:pt x="26135" y="0"/>
                  </a:cubicBezTo>
                  <a:lnTo>
                    <a:pt x="26135" y="0"/>
                  </a:lnTo>
                  <a:cubicBezTo>
                    <a:pt x="40596" y="0"/>
                    <a:pt x="52269" y="11673"/>
                    <a:pt x="52269" y="26135"/>
                  </a:cubicBezTo>
                  <a:lnTo>
                    <a:pt x="52269" y="26135"/>
                  </a:lnTo>
                  <a:close/>
                </a:path>
              </a:pathLst>
            </a:custGeom>
            <a:noFill/>
            <a:ln w="6350" cap="flat">
              <a:solidFill>
                <a:srgbClr val="15283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92F16D47-C5CD-4814-9B20-AF66B164DC15}"/>
                </a:ext>
              </a:extLst>
            </p:cNvPr>
            <p:cNvSpPr/>
            <p:nvPr/>
          </p:nvSpPr>
          <p:spPr>
            <a:xfrm>
              <a:off x="3358818" y="2970395"/>
              <a:ext cx="87115" cy="87115"/>
            </a:xfrm>
            <a:custGeom>
              <a:avLst/>
              <a:gdLst>
                <a:gd name="connsiteX0" fmla="*/ 87115 w 87115"/>
                <a:gd name="connsiteY0" fmla="*/ 43558 h 87115"/>
                <a:gd name="connsiteX1" fmla="*/ 43558 w 87115"/>
                <a:gd name="connsiteY1" fmla="*/ 87115 h 87115"/>
                <a:gd name="connsiteX2" fmla="*/ 43558 w 87115"/>
                <a:gd name="connsiteY2" fmla="*/ 87115 h 87115"/>
                <a:gd name="connsiteX3" fmla="*/ 0 w 87115"/>
                <a:gd name="connsiteY3" fmla="*/ 43558 h 87115"/>
                <a:gd name="connsiteX4" fmla="*/ 0 w 87115"/>
                <a:gd name="connsiteY4" fmla="*/ 43558 h 87115"/>
                <a:gd name="connsiteX5" fmla="*/ 43558 w 87115"/>
                <a:gd name="connsiteY5" fmla="*/ 0 h 87115"/>
                <a:gd name="connsiteX6" fmla="*/ 43558 w 87115"/>
                <a:gd name="connsiteY6" fmla="*/ 0 h 87115"/>
                <a:gd name="connsiteX7" fmla="*/ 87115 w 87115"/>
                <a:gd name="connsiteY7" fmla="*/ 43558 h 87115"/>
                <a:gd name="connsiteX8" fmla="*/ 87115 w 87115"/>
                <a:gd name="connsiteY8" fmla="*/ 43558 h 87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7115" h="87115">
                  <a:moveTo>
                    <a:pt x="87115" y="43558"/>
                  </a:moveTo>
                  <a:cubicBezTo>
                    <a:pt x="87115" y="67601"/>
                    <a:pt x="67601" y="87115"/>
                    <a:pt x="43558" y="87115"/>
                  </a:cubicBezTo>
                  <a:lnTo>
                    <a:pt x="43558" y="87115"/>
                  </a:lnTo>
                  <a:cubicBezTo>
                    <a:pt x="19514" y="87115"/>
                    <a:pt x="0" y="67601"/>
                    <a:pt x="0" y="43558"/>
                  </a:cubicBezTo>
                  <a:lnTo>
                    <a:pt x="0" y="43558"/>
                  </a:lnTo>
                  <a:cubicBezTo>
                    <a:pt x="0" y="19514"/>
                    <a:pt x="19514" y="0"/>
                    <a:pt x="43558" y="0"/>
                  </a:cubicBezTo>
                  <a:lnTo>
                    <a:pt x="43558" y="0"/>
                  </a:lnTo>
                  <a:cubicBezTo>
                    <a:pt x="67601" y="0"/>
                    <a:pt x="87115" y="19514"/>
                    <a:pt x="87115" y="43558"/>
                  </a:cubicBezTo>
                  <a:lnTo>
                    <a:pt x="87115" y="43558"/>
                  </a:lnTo>
                  <a:close/>
                </a:path>
              </a:pathLst>
            </a:custGeom>
            <a:noFill/>
            <a:ln w="6350" cap="flat">
              <a:solidFill>
                <a:srgbClr val="15283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D"/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7B8FDFB3-36AE-4BD8-8860-559B4EF5D3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165" y="902336"/>
            <a:ext cx="10417137" cy="4031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91E6D2D-7294-4559-B48E-B63B423BF94B}"/>
              </a:ext>
            </a:extLst>
          </p:cNvPr>
          <p:cNvSpPr txBox="1"/>
          <p:nvPr/>
        </p:nvSpPr>
        <p:spPr>
          <a:xfrm>
            <a:off x="4807303" y="4917628"/>
            <a:ext cx="2476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solidFill>
                  <a:schemeClr val="bg1"/>
                </a:solidFill>
              </a:rPr>
              <a:t>Fig 1. Moving Average</a:t>
            </a:r>
          </a:p>
        </p:txBody>
      </p:sp>
    </p:spTree>
    <p:extLst>
      <p:ext uri="{BB962C8B-B14F-4D97-AF65-F5344CB8AC3E}">
        <p14:creationId xmlns:p14="http://schemas.microsoft.com/office/powerpoint/2010/main" val="14817426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 descr="A picture containing text, table, desk&#10;&#10;Description automatically generated">
            <a:extLst>
              <a:ext uri="{FF2B5EF4-FFF2-40B4-BE49-F238E27FC236}">
                <a16:creationId xmlns:a16="http://schemas.microsoft.com/office/drawing/2014/main" id="{6BC29B2E-C69A-40F3-9E43-5FF617E1E2E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183" r="14039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39" name="Rectangle: Top Corners Rounded 38">
            <a:extLst>
              <a:ext uri="{FF2B5EF4-FFF2-40B4-BE49-F238E27FC236}">
                <a16:creationId xmlns:a16="http://schemas.microsoft.com/office/drawing/2014/main" id="{ACB7B75B-7FDB-47BB-AD48-F79A5E2D29D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ound2SameRect">
            <a:avLst>
              <a:gd name="adj1" fmla="val 0"/>
              <a:gd name="adj2" fmla="val 0"/>
            </a:avLst>
          </a:prstGeom>
          <a:gradFill flip="none" rotWithShape="1">
            <a:gsLst>
              <a:gs pos="0">
                <a:srgbClr val="152839"/>
              </a:gs>
              <a:gs pos="100000">
                <a:srgbClr val="152839">
                  <a:alpha val="92000"/>
                </a:srgb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898691-56CA-408B-AEA0-414FB5F816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solidFill>
            <a:srgbClr val="01893F"/>
          </a:solidFill>
        </p:spPr>
        <p:txBody>
          <a:bodyPr/>
          <a:lstStyle/>
          <a:p>
            <a:fld id="{A2DCC61C-53F0-45B2-B3F4-718F012157CB}" type="slidenum">
              <a:rPr lang="en-US" smtClean="0"/>
              <a:t>4</a:t>
            </a:fld>
            <a:endParaRPr lang="en-US" dirty="0"/>
          </a:p>
        </p:txBody>
      </p:sp>
      <p:cxnSp>
        <p:nvCxnSpPr>
          <p:cNvPr id="55" name="Elbow Connector 3">
            <a:extLst>
              <a:ext uri="{FF2B5EF4-FFF2-40B4-BE49-F238E27FC236}">
                <a16:creationId xmlns:a16="http://schemas.microsoft.com/office/drawing/2014/main" id="{F552EC4C-ACE8-47FD-BAC3-1B174511F909}"/>
              </a:ext>
            </a:extLst>
          </p:cNvPr>
          <p:cNvCxnSpPr>
            <a:cxnSpLocks/>
          </p:cNvCxnSpPr>
          <p:nvPr/>
        </p:nvCxnSpPr>
        <p:spPr>
          <a:xfrm>
            <a:off x="7000875" y="3985985"/>
            <a:ext cx="1015448" cy="631212"/>
          </a:xfrm>
          <a:prstGeom prst="bentConnector3">
            <a:avLst>
              <a:gd name="adj1" fmla="val 50000"/>
            </a:avLst>
          </a:prstGeom>
          <a:ln w="12700">
            <a:solidFill>
              <a:srgbClr val="01893F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F974A59D-1B91-4933-8CD9-447ADC4FCB6E}"/>
              </a:ext>
            </a:extLst>
          </p:cNvPr>
          <p:cNvSpPr txBox="1"/>
          <p:nvPr/>
        </p:nvSpPr>
        <p:spPr>
          <a:xfrm>
            <a:off x="9012207" y="1764360"/>
            <a:ext cx="2954549" cy="7540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 b="1" dirty="0">
                <a:solidFill>
                  <a:schemeClr val="bg1"/>
                </a:solidFill>
                <a:latin typeface="Segoe UI" panose="020B0502040204020203" pitchFamily="34" charset="0"/>
                <a:ea typeface="Playfair Display" charset="0"/>
                <a:cs typeface="Segoe UI" panose="020B0502040204020203" pitchFamily="34" charset="0"/>
              </a:rPr>
              <a:t>Promo and Sales</a:t>
            </a:r>
          </a:p>
          <a:p>
            <a:pPr>
              <a:spcAft>
                <a:spcPts val="600"/>
              </a:spcAft>
            </a:pPr>
            <a:r>
              <a:rPr lang="en-US" sz="1400" dirty="0">
                <a:solidFill>
                  <a:schemeClr val="bg1"/>
                </a:solidFill>
                <a:latin typeface="Segoe UI Light" panose="020B0502040204020203" pitchFamily="34" charset="0"/>
                <a:ea typeface="Playfair Display" charset="0"/>
                <a:cs typeface="Segoe UI Light" panose="020B0502040204020203" pitchFamily="34" charset="0"/>
              </a:rPr>
              <a:t>Promo durations has very weak relationship  with sales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9F95A41D-E2EC-4FAF-B5B9-8BBD7D10FE6F}"/>
              </a:ext>
            </a:extLst>
          </p:cNvPr>
          <p:cNvSpPr txBox="1"/>
          <p:nvPr/>
        </p:nvSpPr>
        <p:spPr>
          <a:xfrm>
            <a:off x="12350" y="3092126"/>
            <a:ext cx="2644373" cy="9694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1600" b="1" dirty="0">
                <a:solidFill>
                  <a:schemeClr val="bg1"/>
                </a:solidFill>
                <a:latin typeface="Segoe UI" panose="020B0502040204020203" pitchFamily="34" charset="0"/>
                <a:ea typeface="Playfair Display" charset="0"/>
                <a:cs typeface="Segoe UI" panose="020B0502040204020203" pitchFamily="34" charset="0"/>
              </a:rPr>
              <a:t>TV and Sales</a:t>
            </a:r>
          </a:p>
          <a:p>
            <a:pPr algn="r">
              <a:spcAft>
                <a:spcPts val="600"/>
              </a:spcAft>
            </a:pPr>
            <a:r>
              <a:rPr lang="en-US" sz="1400" dirty="0">
                <a:solidFill>
                  <a:schemeClr val="bg1"/>
                </a:solidFill>
                <a:latin typeface="Segoe UI Light" panose="020B0502040204020203" pitchFamily="34" charset="0"/>
                <a:ea typeface="Playfair Display" charset="0"/>
                <a:cs typeface="Segoe UI Light" panose="020B0502040204020203" pitchFamily="34" charset="0"/>
              </a:rPr>
              <a:t>TV channel has the best overall relationship with sales in positively driving up. </a:t>
            </a: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D0A0D676-E1D6-401A-A042-CC6DF2648D37}"/>
              </a:ext>
            </a:extLst>
          </p:cNvPr>
          <p:cNvSpPr/>
          <p:nvPr/>
        </p:nvSpPr>
        <p:spPr>
          <a:xfrm>
            <a:off x="1941358" y="2231638"/>
            <a:ext cx="715365" cy="715360"/>
          </a:xfrm>
          <a:prstGeom prst="ellipse">
            <a:avLst/>
          </a:prstGeom>
          <a:solidFill>
            <a:srgbClr val="C2C5F3"/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6" name="Elbow Connector 25">
            <a:extLst>
              <a:ext uri="{FF2B5EF4-FFF2-40B4-BE49-F238E27FC236}">
                <a16:creationId xmlns:a16="http://schemas.microsoft.com/office/drawing/2014/main" id="{E09BB507-D689-4F56-AFD8-D81A6AA75C1E}"/>
              </a:ext>
            </a:extLst>
          </p:cNvPr>
          <p:cNvCxnSpPr>
            <a:cxnSpLocks/>
          </p:cNvCxnSpPr>
          <p:nvPr/>
        </p:nvCxnSpPr>
        <p:spPr>
          <a:xfrm>
            <a:off x="3965848" y="4617196"/>
            <a:ext cx="2098022" cy="782077"/>
          </a:xfrm>
          <a:prstGeom prst="bentConnector3">
            <a:avLst>
              <a:gd name="adj1" fmla="val 19128"/>
            </a:avLst>
          </a:prstGeom>
          <a:ln w="12700">
            <a:solidFill>
              <a:srgbClr val="01893F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9" name="Graphic 75">
            <a:extLst>
              <a:ext uri="{FF2B5EF4-FFF2-40B4-BE49-F238E27FC236}">
                <a16:creationId xmlns:a16="http://schemas.microsoft.com/office/drawing/2014/main" id="{EE6DBCC5-6EC4-4809-BDF7-0900D66DC133}"/>
              </a:ext>
            </a:extLst>
          </p:cNvPr>
          <p:cNvGrpSpPr/>
          <p:nvPr/>
        </p:nvGrpSpPr>
        <p:grpSpPr>
          <a:xfrm>
            <a:off x="10537198" y="1525061"/>
            <a:ext cx="365724" cy="365724"/>
            <a:chOff x="3971001" y="2437697"/>
            <a:chExt cx="330734" cy="330734"/>
          </a:xfrm>
          <a:noFill/>
        </p:grpSpPr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345A3CB8-D19E-4BFE-9D8F-8050440BA625}"/>
                </a:ext>
              </a:extLst>
            </p:cNvPr>
            <p:cNvSpPr/>
            <p:nvPr/>
          </p:nvSpPr>
          <p:spPr>
            <a:xfrm>
              <a:off x="3992571" y="2610686"/>
              <a:ext cx="309164" cy="157745"/>
            </a:xfrm>
            <a:custGeom>
              <a:avLst/>
              <a:gdLst>
                <a:gd name="connsiteX0" fmla="*/ 0 w 309164"/>
                <a:gd name="connsiteY0" fmla="*/ 157746 h 157745"/>
                <a:gd name="connsiteX1" fmla="*/ 129418 w 309164"/>
                <a:gd name="connsiteY1" fmla="*/ 42708 h 157745"/>
                <a:gd name="connsiteX2" fmla="*/ 201317 w 309164"/>
                <a:gd name="connsiteY2" fmla="*/ 100227 h 157745"/>
                <a:gd name="connsiteX3" fmla="*/ 309165 w 309164"/>
                <a:gd name="connsiteY3" fmla="*/ 0 h 157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9164" h="157745">
                  <a:moveTo>
                    <a:pt x="0" y="157746"/>
                  </a:moveTo>
                  <a:lnTo>
                    <a:pt x="129418" y="42708"/>
                  </a:lnTo>
                  <a:lnTo>
                    <a:pt x="201317" y="100227"/>
                  </a:lnTo>
                  <a:lnTo>
                    <a:pt x="309165" y="0"/>
                  </a:lnTo>
                </a:path>
              </a:pathLst>
            </a:custGeom>
            <a:noFill/>
            <a:ln w="12700" cap="flat">
              <a:solidFill>
                <a:srgbClr val="15283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DE6C34DF-0122-40AF-8EAB-7789ABE0F63F}"/>
                </a:ext>
              </a:extLst>
            </p:cNvPr>
            <p:cNvSpPr/>
            <p:nvPr/>
          </p:nvSpPr>
          <p:spPr>
            <a:xfrm>
              <a:off x="4245079" y="2610686"/>
              <a:ext cx="56656" cy="57231"/>
            </a:xfrm>
            <a:custGeom>
              <a:avLst/>
              <a:gdLst>
                <a:gd name="connsiteX0" fmla="*/ 0 w 56656"/>
                <a:gd name="connsiteY0" fmla="*/ 0 h 57231"/>
                <a:gd name="connsiteX1" fmla="*/ 56656 w 56656"/>
                <a:gd name="connsiteY1" fmla="*/ 0 h 57231"/>
                <a:gd name="connsiteX2" fmla="*/ 56656 w 56656"/>
                <a:gd name="connsiteY2" fmla="*/ 57231 h 57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656" h="57231">
                  <a:moveTo>
                    <a:pt x="0" y="0"/>
                  </a:moveTo>
                  <a:lnTo>
                    <a:pt x="56656" y="0"/>
                  </a:lnTo>
                  <a:lnTo>
                    <a:pt x="56656" y="57231"/>
                  </a:lnTo>
                </a:path>
              </a:pathLst>
            </a:custGeom>
            <a:noFill/>
            <a:ln w="12700" cap="flat">
              <a:solidFill>
                <a:srgbClr val="15283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D"/>
            </a:p>
          </p:txBody>
        </p:sp>
        <p:grpSp>
          <p:nvGrpSpPr>
            <p:cNvPr id="102" name="Graphic 75">
              <a:extLst>
                <a:ext uri="{FF2B5EF4-FFF2-40B4-BE49-F238E27FC236}">
                  <a16:creationId xmlns:a16="http://schemas.microsoft.com/office/drawing/2014/main" id="{78E2E295-1EB4-4771-AFFC-077A029155D6}"/>
                </a:ext>
              </a:extLst>
            </p:cNvPr>
            <p:cNvGrpSpPr/>
            <p:nvPr/>
          </p:nvGrpSpPr>
          <p:grpSpPr>
            <a:xfrm>
              <a:off x="3971001" y="2437697"/>
              <a:ext cx="244455" cy="230219"/>
              <a:chOff x="3971001" y="2437697"/>
              <a:chExt cx="244455" cy="230219"/>
            </a:xfrm>
            <a:noFill/>
          </p:grpSpPr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4E84B036-7640-49A4-B38B-9FB83B9A9DC0}"/>
                  </a:ext>
                </a:extLst>
              </p:cNvPr>
              <p:cNvSpPr/>
              <p:nvPr/>
            </p:nvSpPr>
            <p:spPr>
              <a:xfrm>
                <a:off x="3971001" y="2437697"/>
                <a:ext cx="244455" cy="230219"/>
              </a:xfrm>
              <a:custGeom>
                <a:avLst/>
                <a:gdLst>
                  <a:gd name="connsiteX0" fmla="*/ 64853 w 244455"/>
                  <a:gd name="connsiteY0" fmla="*/ 230220 h 230219"/>
                  <a:gd name="connsiteX1" fmla="*/ 0 w 244455"/>
                  <a:gd name="connsiteY1" fmla="*/ 122228 h 230219"/>
                  <a:gd name="connsiteX2" fmla="*/ 122228 w 244455"/>
                  <a:gd name="connsiteY2" fmla="*/ 0 h 230219"/>
                  <a:gd name="connsiteX3" fmla="*/ 244456 w 244455"/>
                  <a:gd name="connsiteY3" fmla="*/ 122228 h 230219"/>
                  <a:gd name="connsiteX4" fmla="*/ 222023 w 244455"/>
                  <a:gd name="connsiteY4" fmla="*/ 192832 h 230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4455" h="230219">
                    <a:moveTo>
                      <a:pt x="64853" y="230220"/>
                    </a:moveTo>
                    <a:cubicBezTo>
                      <a:pt x="26315" y="209657"/>
                      <a:pt x="0" y="168962"/>
                      <a:pt x="0" y="122228"/>
                    </a:cubicBezTo>
                    <a:cubicBezTo>
                      <a:pt x="0" y="54787"/>
                      <a:pt x="54787" y="0"/>
                      <a:pt x="122228" y="0"/>
                    </a:cubicBezTo>
                    <a:cubicBezTo>
                      <a:pt x="189813" y="0"/>
                      <a:pt x="244456" y="54787"/>
                      <a:pt x="244456" y="122228"/>
                    </a:cubicBezTo>
                    <a:cubicBezTo>
                      <a:pt x="244456" y="148543"/>
                      <a:pt x="236116" y="172845"/>
                      <a:pt x="222023" y="192832"/>
                    </a:cubicBezTo>
                  </a:path>
                </a:pathLst>
              </a:custGeom>
              <a:noFill/>
              <a:ln w="12700" cap="flat">
                <a:solidFill>
                  <a:srgbClr val="152839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4F3EAD12-80F2-4A49-B1E0-19DD869FED31}"/>
                  </a:ext>
                </a:extLst>
              </p:cNvPr>
              <p:cNvSpPr/>
              <p:nvPr/>
            </p:nvSpPr>
            <p:spPr>
              <a:xfrm>
                <a:off x="4093229" y="2608816"/>
                <a:ext cx="14379" cy="16249"/>
              </a:xfrm>
              <a:custGeom>
                <a:avLst/>
                <a:gdLst>
                  <a:gd name="connsiteX0" fmla="*/ 0 w 14379"/>
                  <a:gd name="connsiteY0" fmla="*/ 0 h 16249"/>
                  <a:gd name="connsiteX1" fmla="*/ 0 w 14379"/>
                  <a:gd name="connsiteY1" fmla="*/ 16249 h 1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379" h="16249">
                    <a:moveTo>
                      <a:pt x="0" y="0"/>
                    </a:moveTo>
                    <a:lnTo>
                      <a:pt x="0" y="16249"/>
                    </a:lnTo>
                  </a:path>
                </a:pathLst>
              </a:custGeom>
              <a:ln w="12700" cap="flat">
                <a:solidFill>
                  <a:srgbClr val="152839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C0E11F04-94D7-4B79-B493-5C2D07E82FFC}"/>
                  </a:ext>
                </a:extLst>
              </p:cNvPr>
              <p:cNvSpPr/>
              <p:nvPr/>
            </p:nvSpPr>
            <p:spPr>
              <a:xfrm>
                <a:off x="4093229" y="2494785"/>
                <a:ext cx="14379" cy="16249"/>
              </a:xfrm>
              <a:custGeom>
                <a:avLst/>
                <a:gdLst>
                  <a:gd name="connsiteX0" fmla="*/ 0 w 14379"/>
                  <a:gd name="connsiteY0" fmla="*/ 0 h 16249"/>
                  <a:gd name="connsiteX1" fmla="*/ 0 w 14379"/>
                  <a:gd name="connsiteY1" fmla="*/ 16249 h 1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379" h="16249">
                    <a:moveTo>
                      <a:pt x="0" y="0"/>
                    </a:moveTo>
                    <a:lnTo>
                      <a:pt x="0" y="16249"/>
                    </a:lnTo>
                  </a:path>
                </a:pathLst>
              </a:custGeom>
              <a:ln w="12700" cap="flat">
                <a:solidFill>
                  <a:srgbClr val="152839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C91BC6DA-ADE0-40AF-8CB5-2383FD82FB0E}"/>
                  </a:ext>
                </a:extLst>
              </p:cNvPr>
              <p:cNvSpPr/>
              <p:nvPr/>
            </p:nvSpPr>
            <p:spPr>
              <a:xfrm>
                <a:off x="4068784" y="2511034"/>
                <a:ext cx="48891" cy="97782"/>
              </a:xfrm>
              <a:custGeom>
                <a:avLst/>
                <a:gdLst>
                  <a:gd name="connsiteX0" fmla="*/ 0 w 48891"/>
                  <a:gd name="connsiteY0" fmla="*/ 73337 h 97782"/>
                  <a:gd name="connsiteX1" fmla="*/ 24446 w 48891"/>
                  <a:gd name="connsiteY1" fmla="*/ 97782 h 97782"/>
                  <a:gd name="connsiteX2" fmla="*/ 48891 w 48891"/>
                  <a:gd name="connsiteY2" fmla="*/ 73337 h 97782"/>
                  <a:gd name="connsiteX3" fmla="*/ 24446 w 48891"/>
                  <a:gd name="connsiteY3" fmla="*/ 48891 h 97782"/>
                  <a:gd name="connsiteX4" fmla="*/ 0 w 48891"/>
                  <a:gd name="connsiteY4" fmla="*/ 24446 h 97782"/>
                  <a:gd name="connsiteX5" fmla="*/ 24446 w 48891"/>
                  <a:gd name="connsiteY5" fmla="*/ 0 h 97782"/>
                  <a:gd name="connsiteX6" fmla="*/ 48891 w 48891"/>
                  <a:gd name="connsiteY6" fmla="*/ 24446 h 977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8891" h="97782">
                    <a:moveTo>
                      <a:pt x="0" y="73337"/>
                    </a:moveTo>
                    <a:cubicBezTo>
                      <a:pt x="0" y="86854"/>
                      <a:pt x="10929" y="97782"/>
                      <a:pt x="24446" y="97782"/>
                    </a:cubicBezTo>
                    <a:cubicBezTo>
                      <a:pt x="37963" y="97782"/>
                      <a:pt x="48891" y="86854"/>
                      <a:pt x="48891" y="73337"/>
                    </a:cubicBezTo>
                    <a:cubicBezTo>
                      <a:pt x="48891" y="59820"/>
                      <a:pt x="37963" y="48891"/>
                      <a:pt x="24446" y="48891"/>
                    </a:cubicBezTo>
                    <a:cubicBezTo>
                      <a:pt x="10929" y="48891"/>
                      <a:pt x="0" y="37963"/>
                      <a:pt x="0" y="24446"/>
                    </a:cubicBezTo>
                    <a:cubicBezTo>
                      <a:pt x="0" y="10929"/>
                      <a:pt x="10929" y="0"/>
                      <a:pt x="24446" y="0"/>
                    </a:cubicBezTo>
                    <a:cubicBezTo>
                      <a:pt x="37963" y="0"/>
                      <a:pt x="48891" y="10929"/>
                      <a:pt x="48891" y="24446"/>
                    </a:cubicBezTo>
                  </a:path>
                </a:pathLst>
              </a:custGeom>
              <a:noFill/>
              <a:ln w="12700" cap="flat">
                <a:solidFill>
                  <a:srgbClr val="152839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</p:grpSp>
      </p:grpSp>
      <p:grpSp>
        <p:nvGrpSpPr>
          <p:cNvPr id="107" name="Graphic 76">
            <a:extLst>
              <a:ext uri="{FF2B5EF4-FFF2-40B4-BE49-F238E27FC236}">
                <a16:creationId xmlns:a16="http://schemas.microsoft.com/office/drawing/2014/main" id="{36C628B9-3F84-4DB1-9CB9-280B72E79954}"/>
              </a:ext>
            </a:extLst>
          </p:cNvPr>
          <p:cNvGrpSpPr/>
          <p:nvPr/>
        </p:nvGrpSpPr>
        <p:grpSpPr>
          <a:xfrm>
            <a:off x="2116813" y="2411942"/>
            <a:ext cx="364454" cy="354752"/>
            <a:chOff x="5171335" y="2058360"/>
            <a:chExt cx="329583" cy="320810"/>
          </a:xfrm>
          <a:noFill/>
        </p:grpSpPr>
        <p:grpSp>
          <p:nvGrpSpPr>
            <p:cNvPr id="108" name="Graphic 76">
              <a:extLst>
                <a:ext uri="{FF2B5EF4-FFF2-40B4-BE49-F238E27FC236}">
                  <a16:creationId xmlns:a16="http://schemas.microsoft.com/office/drawing/2014/main" id="{9F6ABE90-8D6A-4530-9E1A-4E196846ADFA}"/>
                </a:ext>
              </a:extLst>
            </p:cNvPr>
            <p:cNvGrpSpPr/>
            <p:nvPr/>
          </p:nvGrpSpPr>
          <p:grpSpPr>
            <a:xfrm>
              <a:off x="5374234" y="2077198"/>
              <a:ext cx="126685" cy="129273"/>
              <a:chOff x="5374234" y="2077198"/>
              <a:chExt cx="126685" cy="129273"/>
            </a:xfrm>
            <a:noFill/>
          </p:grpSpPr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098288F5-2FF6-4B21-B07B-F46A97894FEB}"/>
                  </a:ext>
                </a:extLst>
              </p:cNvPr>
              <p:cNvSpPr/>
              <p:nvPr/>
            </p:nvSpPr>
            <p:spPr>
              <a:xfrm>
                <a:off x="5415935" y="2120337"/>
                <a:ext cx="43139" cy="43138"/>
              </a:xfrm>
              <a:custGeom>
                <a:avLst/>
                <a:gdLst>
                  <a:gd name="connsiteX0" fmla="*/ 43139 w 43139"/>
                  <a:gd name="connsiteY0" fmla="*/ 21569 h 43138"/>
                  <a:gd name="connsiteX1" fmla="*/ 21570 w 43139"/>
                  <a:gd name="connsiteY1" fmla="*/ 43139 h 43138"/>
                  <a:gd name="connsiteX2" fmla="*/ 0 w 43139"/>
                  <a:gd name="connsiteY2" fmla="*/ 21569 h 43138"/>
                  <a:gd name="connsiteX3" fmla="*/ 21570 w 43139"/>
                  <a:gd name="connsiteY3" fmla="*/ 0 h 43138"/>
                  <a:gd name="connsiteX4" fmla="*/ 43139 w 43139"/>
                  <a:gd name="connsiteY4" fmla="*/ 21569 h 43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3139" h="43138">
                    <a:moveTo>
                      <a:pt x="43139" y="21569"/>
                    </a:moveTo>
                    <a:cubicBezTo>
                      <a:pt x="43139" y="33482"/>
                      <a:pt x="33482" y="43139"/>
                      <a:pt x="21570" y="43139"/>
                    </a:cubicBezTo>
                    <a:cubicBezTo>
                      <a:pt x="9657" y="43139"/>
                      <a:pt x="0" y="33482"/>
                      <a:pt x="0" y="21569"/>
                    </a:cubicBezTo>
                    <a:cubicBezTo>
                      <a:pt x="0" y="9657"/>
                      <a:pt x="9657" y="0"/>
                      <a:pt x="21570" y="0"/>
                    </a:cubicBezTo>
                    <a:cubicBezTo>
                      <a:pt x="33482" y="0"/>
                      <a:pt x="43139" y="9657"/>
                      <a:pt x="43139" y="21569"/>
                    </a:cubicBezTo>
                    <a:close/>
                  </a:path>
                </a:pathLst>
              </a:custGeom>
              <a:noFill/>
              <a:ln w="12700" cap="flat">
                <a:solidFill>
                  <a:srgbClr val="152839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D64D1A97-7D7B-427B-A469-050CEFFB533B}"/>
                  </a:ext>
                </a:extLst>
              </p:cNvPr>
              <p:cNvSpPr/>
              <p:nvPr/>
            </p:nvSpPr>
            <p:spPr>
              <a:xfrm>
                <a:off x="5374234" y="2077198"/>
                <a:ext cx="126685" cy="129273"/>
              </a:xfrm>
              <a:custGeom>
                <a:avLst/>
                <a:gdLst>
                  <a:gd name="connsiteX0" fmla="*/ 113600 w 126685"/>
                  <a:gd name="connsiteY0" fmla="*/ 64708 h 129273"/>
                  <a:gd name="connsiteX1" fmla="*/ 112162 w 126685"/>
                  <a:gd name="connsiteY1" fmla="*/ 53061 h 129273"/>
                  <a:gd name="connsiteX2" fmla="*/ 126398 w 126685"/>
                  <a:gd name="connsiteY2" fmla="*/ 44865 h 129273"/>
                  <a:gd name="connsiteX3" fmla="*/ 112018 w 126685"/>
                  <a:gd name="connsiteY3" fmla="*/ 19988 h 129273"/>
                  <a:gd name="connsiteX4" fmla="*/ 98214 w 126685"/>
                  <a:gd name="connsiteY4" fmla="*/ 28328 h 129273"/>
                  <a:gd name="connsiteX5" fmla="*/ 78513 w 126685"/>
                  <a:gd name="connsiteY5" fmla="*/ 16680 h 129273"/>
                  <a:gd name="connsiteX6" fmla="*/ 78513 w 126685"/>
                  <a:gd name="connsiteY6" fmla="*/ 0 h 129273"/>
                  <a:gd name="connsiteX7" fmla="*/ 49754 w 126685"/>
                  <a:gd name="connsiteY7" fmla="*/ 0 h 129273"/>
                  <a:gd name="connsiteX8" fmla="*/ 49754 w 126685"/>
                  <a:gd name="connsiteY8" fmla="*/ 16537 h 129273"/>
                  <a:gd name="connsiteX9" fmla="*/ 29047 w 126685"/>
                  <a:gd name="connsiteY9" fmla="*/ 28184 h 129273"/>
                  <a:gd name="connsiteX10" fmla="*/ 14667 w 126685"/>
                  <a:gd name="connsiteY10" fmla="*/ 19988 h 129273"/>
                  <a:gd name="connsiteX11" fmla="*/ 144 w 126685"/>
                  <a:gd name="connsiteY11" fmla="*/ 44865 h 129273"/>
                  <a:gd name="connsiteX12" fmla="*/ 14380 w 126685"/>
                  <a:gd name="connsiteY12" fmla="*/ 53061 h 129273"/>
                  <a:gd name="connsiteX13" fmla="*/ 12942 w 126685"/>
                  <a:gd name="connsiteY13" fmla="*/ 64708 h 129273"/>
                  <a:gd name="connsiteX14" fmla="*/ 14380 w 126685"/>
                  <a:gd name="connsiteY14" fmla="*/ 76356 h 129273"/>
                  <a:gd name="connsiteX15" fmla="*/ 0 w 126685"/>
                  <a:gd name="connsiteY15" fmla="*/ 84552 h 129273"/>
                  <a:gd name="connsiteX16" fmla="*/ 14380 w 126685"/>
                  <a:gd name="connsiteY16" fmla="*/ 109429 h 129273"/>
                  <a:gd name="connsiteX17" fmla="*/ 29191 w 126685"/>
                  <a:gd name="connsiteY17" fmla="*/ 101089 h 129273"/>
                  <a:gd name="connsiteX18" fmla="*/ 49898 w 126685"/>
                  <a:gd name="connsiteY18" fmla="*/ 112736 h 129273"/>
                  <a:gd name="connsiteX19" fmla="*/ 49898 w 126685"/>
                  <a:gd name="connsiteY19" fmla="*/ 129273 h 129273"/>
                  <a:gd name="connsiteX20" fmla="*/ 78657 w 126685"/>
                  <a:gd name="connsiteY20" fmla="*/ 129273 h 129273"/>
                  <a:gd name="connsiteX21" fmla="*/ 78657 w 126685"/>
                  <a:gd name="connsiteY21" fmla="*/ 113024 h 129273"/>
                  <a:gd name="connsiteX22" fmla="*/ 98358 w 126685"/>
                  <a:gd name="connsiteY22" fmla="*/ 101377 h 129273"/>
                  <a:gd name="connsiteX23" fmla="*/ 112450 w 126685"/>
                  <a:gd name="connsiteY23" fmla="*/ 109717 h 129273"/>
                  <a:gd name="connsiteX24" fmla="*/ 126686 w 126685"/>
                  <a:gd name="connsiteY24" fmla="*/ 84840 h 129273"/>
                  <a:gd name="connsiteX25" fmla="*/ 112306 w 126685"/>
                  <a:gd name="connsiteY25" fmla="*/ 76644 h 129273"/>
                  <a:gd name="connsiteX26" fmla="*/ 113600 w 126685"/>
                  <a:gd name="connsiteY26" fmla="*/ 64708 h 1292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26685" h="129273">
                    <a:moveTo>
                      <a:pt x="113600" y="64708"/>
                    </a:moveTo>
                    <a:cubicBezTo>
                      <a:pt x="113600" y="60682"/>
                      <a:pt x="113025" y="56800"/>
                      <a:pt x="112162" y="53061"/>
                    </a:cubicBezTo>
                    <a:lnTo>
                      <a:pt x="126398" y="44865"/>
                    </a:lnTo>
                    <a:lnTo>
                      <a:pt x="112018" y="19988"/>
                    </a:lnTo>
                    <a:lnTo>
                      <a:pt x="98214" y="28328"/>
                    </a:lnTo>
                    <a:cubicBezTo>
                      <a:pt x="92606" y="23007"/>
                      <a:pt x="85703" y="18981"/>
                      <a:pt x="78513" y="16680"/>
                    </a:cubicBezTo>
                    <a:lnTo>
                      <a:pt x="78513" y="0"/>
                    </a:lnTo>
                    <a:lnTo>
                      <a:pt x="49754" y="0"/>
                    </a:lnTo>
                    <a:lnTo>
                      <a:pt x="49754" y="16537"/>
                    </a:lnTo>
                    <a:cubicBezTo>
                      <a:pt x="42564" y="18837"/>
                      <a:pt x="34799" y="22864"/>
                      <a:pt x="29047" y="28184"/>
                    </a:cubicBezTo>
                    <a:lnTo>
                      <a:pt x="14667" y="19988"/>
                    </a:lnTo>
                    <a:lnTo>
                      <a:pt x="144" y="44865"/>
                    </a:lnTo>
                    <a:lnTo>
                      <a:pt x="14380" y="53061"/>
                    </a:lnTo>
                    <a:cubicBezTo>
                      <a:pt x="13517" y="56800"/>
                      <a:pt x="12942" y="60682"/>
                      <a:pt x="12942" y="64708"/>
                    </a:cubicBezTo>
                    <a:cubicBezTo>
                      <a:pt x="12942" y="68735"/>
                      <a:pt x="13373" y="72617"/>
                      <a:pt x="14380" y="76356"/>
                    </a:cubicBezTo>
                    <a:lnTo>
                      <a:pt x="0" y="84552"/>
                    </a:lnTo>
                    <a:lnTo>
                      <a:pt x="14380" y="109429"/>
                    </a:lnTo>
                    <a:lnTo>
                      <a:pt x="29191" y="101089"/>
                    </a:lnTo>
                    <a:cubicBezTo>
                      <a:pt x="34799" y="106409"/>
                      <a:pt x="42708" y="110436"/>
                      <a:pt x="49898" y="112736"/>
                    </a:cubicBezTo>
                    <a:lnTo>
                      <a:pt x="49898" y="129273"/>
                    </a:lnTo>
                    <a:lnTo>
                      <a:pt x="78657" y="129273"/>
                    </a:lnTo>
                    <a:lnTo>
                      <a:pt x="78657" y="113024"/>
                    </a:lnTo>
                    <a:cubicBezTo>
                      <a:pt x="85847" y="110723"/>
                      <a:pt x="92606" y="106697"/>
                      <a:pt x="98358" y="101377"/>
                    </a:cubicBezTo>
                    <a:lnTo>
                      <a:pt x="112450" y="109717"/>
                    </a:lnTo>
                    <a:lnTo>
                      <a:pt x="126686" y="84840"/>
                    </a:lnTo>
                    <a:lnTo>
                      <a:pt x="112306" y="76644"/>
                    </a:lnTo>
                    <a:cubicBezTo>
                      <a:pt x="113169" y="72617"/>
                      <a:pt x="113600" y="68735"/>
                      <a:pt x="113600" y="64708"/>
                    </a:cubicBezTo>
                    <a:close/>
                  </a:path>
                </a:pathLst>
              </a:custGeom>
              <a:noFill/>
              <a:ln w="12700" cap="flat">
                <a:solidFill>
                  <a:srgbClr val="152839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</p:grp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F9E25B96-D79A-48F4-87B2-23A1A664635F}"/>
                </a:ext>
              </a:extLst>
            </p:cNvPr>
            <p:cNvSpPr/>
            <p:nvPr/>
          </p:nvSpPr>
          <p:spPr>
            <a:xfrm>
              <a:off x="5214475" y="2235374"/>
              <a:ext cx="244455" cy="143796"/>
            </a:xfrm>
            <a:custGeom>
              <a:avLst/>
              <a:gdLst>
                <a:gd name="connsiteX0" fmla="*/ 0 w 244455"/>
                <a:gd name="connsiteY0" fmla="*/ 0 h 143796"/>
                <a:gd name="connsiteX1" fmla="*/ 244456 w 244455"/>
                <a:gd name="connsiteY1" fmla="*/ 0 h 143796"/>
                <a:gd name="connsiteX2" fmla="*/ 244456 w 244455"/>
                <a:gd name="connsiteY2" fmla="*/ 143797 h 143796"/>
                <a:gd name="connsiteX3" fmla="*/ 0 w 244455"/>
                <a:gd name="connsiteY3" fmla="*/ 143797 h 143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4455" h="143796">
                  <a:moveTo>
                    <a:pt x="0" y="0"/>
                  </a:moveTo>
                  <a:lnTo>
                    <a:pt x="244456" y="0"/>
                  </a:lnTo>
                  <a:lnTo>
                    <a:pt x="244456" y="143797"/>
                  </a:lnTo>
                  <a:lnTo>
                    <a:pt x="0" y="143797"/>
                  </a:lnTo>
                  <a:close/>
                </a:path>
              </a:pathLst>
            </a:custGeom>
            <a:noFill/>
            <a:ln w="12700" cap="flat">
              <a:solidFill>
                <a:srgbClr val="15283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C6C1F751-E1ED-4DAC-8376-3F7DC0FA3A15}"/>
                </a:ext>
              </a:extLst>
            </p:cNvPr>
            <p:cNvSpPr/>
            <p:nvPr/>
          </p:nvSpPr>
          <p:spPr>
            <a:xfrm>
              <a:off x="5214475" y="2199569"/>
              <a:ext cx="244455" cy="35805"/>
            </a:xfrm>
            <a:custGeom>
              <a:avLst/>
              <a:gdLst>
                <a:gd name="connsiteX0" fmla="*/ 244456 w 244455"/>
                <a:gd name="connsiteY0" fmla="*/ 35805 h 35805"/>
                <a:gd name="connsiteX1" fmla="*/ 0 w 244455"/>
                <a:gd name="connsiteY1" fmla="*/ 35805 h 35805"/>
                <a:gd name="connsiteX2" fmla="*/ 11935 w 244455"/>
                <a:gd name="connsiteY2" fmla="*/ 0 h 35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4455" h="35805">
                  <a:moveTo>
                    <a:pt x="244456" y="35805"/>
                  </a:moveTo>
                  <a:lnTo>
                    <a:pt x="0" y="35805"/>
                  </a:lnTo>
                  <a:lnTo>
                    <a:pt x="11935" y="0"/>
                  </a:lnTo>
                </a:path>
              </a:pathLst>
            </a:custGeom>
            <a:noFill/>
            <a:ln w="12700" cap="flat">
              <a:solidFill>
                <a:srgbClr val="15283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A8CB7593-6D8E-4820-979E-8076A8E69DAE}"/>
                </a:ext>
              </a:extLst>
            </p:cNvPr>
            <p:cNvSpPr/>
            <p:nvPr/>
          </p:nvSpPr>
          <p:spPr>
            <a:xfrm>
              <a:off x="5308231" y="2149096"/>
              <a:ext cx="42851" cy="14379"/>
            </a:xfrm>
            <a:custGeom>
              <a:avLst/>
              <a:gdLst>
                <a:gd name="connsiteX0" fmla="*/ 0 w 42851"/>
                <a:gd name="connsiteY0" fmla="*/ 0 h 14379"/>
                <a:gd name="connsiteX1" fmla="*/ 42852 w 42851"/>
                <a:gd name="connsiteY1" fmla="*/ 0 h 14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2851" h="14379">
                  <a:moveTo>
                    <a:pt x="0" y="0"/>
                  </a:moveTo>
                  <a:lnTo>
                    <a:pt x="42852" y="0"/>
                  </a:lnTo>
                </a:path>
              </a:pathLst>
            </a:custGeom>
            <a:ln w="12700" cap="flat">
              <a:solidFill>
                <a:srgbClr val="15283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D"/>
            </a:p>
          </p:txBody>
        </p:sp>
        <p:grpSp>
          <p:nvGrpSpPr>
            <p:cNvPr id="112" name="Graphic 76">
              <a:extLst>
                <a:ext uri="{FF2B5EF4-FFF2-40B4-BE49-F238E27FC236}">
                  <a16:creationId xmlns:a16="http://schemas.microsoft.com/office/drawing/2014/main" id="{D24CDF07-BBEE-442E-A324-945FEB778415}"/>
                </a:ext>
              </a:extLst>
            </p:cNvPr>
            <p:cNvGrpSpPr/>
            <p:nvPr/>
          </p:nvGrpSpPr>
          <p:grpSpPr>
            <a:xfrm>
              <a:off x="5171335" y="2058360"/>
              <a:ext cx="143653" cy="143652"/>
              <a:chOff x="5171335" y="2058360"/>
              <a:chExt cx="143653" cy="143652"/>
            </a:xfrm>
            <a:noFill/>
          </p:grpSpPr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id="{A03080DC-C5BC-4116-BBE5-B4D9E6A0735C}"/>
                  </a:ext>
                </a:extLst>
              </p:cNvPr>
              <p:cNvSpPr/>
              <p:nvPr/>
            </p:nvSpPr>
            <p:spPr>
              <a:xfrm>
                <a:off x="5269549" y="2156573"/>
                <a:ext cx="45440" cy="45439"/>
              </a:xfrm>
              <a:custGeom>
                <a:avLst/>
                <a:gdLst>
                  <a:gd name="connsiteX0" fmla="*/ 0 w 45440"/>
                  <a:gd name="connsiteY0" fmla="*/ 0 h 45439"/>
                  <a:gd name="connsiteX1" fmla="*/ 45440 w 45440"/>
                  <a:gd name="connsiteY1" fmla="*/ 45440 h 454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5440" h="45439">
                    <a:moveTo>
                      <a:pt x="0" y="0"/>
                    </a:moveTo>
                    <a:lnTo>
                      <a:pt x="45440" y="45440"/>
                    </a:lnTo>
                  </a:path>
                </a:pathLst>
              </a:custGeom>
              <a:ln w="12700" cap="flat">
                <a:solidFill>
                  <a:srgbClr val="152839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0D78A1F4-0C96-407C-BDD0-394685630B54}"/>
                  </a:ext>
                </a:extLst>
              </p:cNvPr>
              <p:cNvSpPr/>
              <p:nvPr/>
            </p:nvSpPr>
            <p:spPr>
              <a:xfrm>
                <a:off x="5171335" y="2058360"/>
                <a:ext cx="115038" cy="115037"/>
              </a:xfrm>
              <a:custGeom>
                <a:avLst/>
                <a:gdLst>
                  <a:gd name="connsiteX0" fmla="*/ 98214 w 115038"/>
                  <a:gd name="connsiteY0" fmla="*/ 16824 h 115037"/>
                  <a:gd name="connsiteX1" fmla="*/ 98214 w 115038"/>
                  <a:gd name="connsiteY1" fmla="*/ 98213 h 115037"/>
                  <a:gd name="connsiteX2" fmla="*/ 16824 w 115038"/>
                  <a:gd name="connsiteY2" fmla="*/ 98213 h 115037"/>
                  <a:gd name="connsiteX3" fmla="*/ 16824 w 115038"/>
                  <a:gd name="connsiteY3" fmla="*/ 16824 h 115037"/>
                  <a:gd name="connsiteX4" fmla="*/ 98214 w 115038"/>
                  <a:gd name="connsiteY4" fmla="*/ 16824 h 1150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5038" h="115037">
                    <a:moveTo>
                      <a:pt x="98214" y="16824"/>
                    </a:moveTo>
                    <a:cubicBezTo>
                      <a:pt x="120646" y="39256"/>
                      <a:pt x="120646" y="75637"/>
                      <a:pt x="98214" y="98213"/>
                    </a:cubicBezTo>
                    <a:cubicBezTo>
                      <a:pt x="75781" y="120645"/>
                      <a:pt x="39401" y="120645"/>
                      <a:pt x="16824" y="98213"/>
                    </a:cubicBezTo>
                    <a:cubicBezTo>
                      <a:pt x="-5608" y="75781"/>
                      <a:pt x="-5608" y="39256"/>
                      <a:pt x="16824" y="16824"/>
                    </a:cubicBezTo>
                    <a:cubicBezTo>
                      <a:pt x="39257" y="-5608"/>
                      <a:pt x="75781" y="-5608"/>
                      <a:pt x="98214" y="16824"/>
                    </a:cubicBezTo>
                    <a:close/>
                  </a:path>
                </a:pathLst>
              </a:custGeom>
              <a:noFill/>
              <a:ln w="12700" cap="flat">
                <a:solidFill>
                  <a:srgbClr val="152839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</p:grp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033D7B15-40F0-48E4-B5C4-BA2F3B6D056D}"/>
                </a:ext>
              </a:extLst>
            </p:cNvPr>
            <p:cNvSpPr/>
            <p:nvPr/>
          </p:nvSpPr>
          <p:spPr>
            <a:xfrm>
              <a:off x="5343892" y="2321652"/>
              <a:ext cx="86278" cy="28759"/>
            </a:xfrm>
            <a:custGeom>
              <a:avLst/>
              <a:gdLst>
                <a:gd name="connsiteX0" fmla="*/ 0 w 86278"/>
                <a:gd name="connsiteY0" fmla="*/ 0 h 28759"/>
                <a:gd name="connsiteX1" fmla="*/ 86279 w 86278"/>
                <a:gd name="connsiteY1" fmla="*/ 0 h 28759"/>
                <a:gd name="connsiteX2" fmla="*/ 86279 w 86278"/>
                <a:gd name="connsiteY2" fmla="*/ 28759 h 28759"/>
                <a:gd name="connsiteX3" fmla="*/ 0 w 86278"/>
                <a:gd name="connsiteY3" fmla="*/ 28759 h 28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78" h="28759">
                  <a:moveTo>
                    <a:pt x="0" y="0"/>
                  </a:moveTo>
                  <a:lnTo>
                    <a:pt x="86279" y="0"/>
                  </a:lnTo>
                  <a:lnTo>
                    <a:pt x="86279" y="28759"/>
                  </a:lnTo>
                  <a:lnTo>
                    <a:pt x="0" y="28759"/>
                  </a:lnTo>
                  <a:close/>
                </a:path>
              </a:pathLst>
            </a:custGeom>
            <a:noFill/>
            <a:ln w="12700" cap="flat">
              <a:solidFill>
                <a:srgbClr val="15283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D"/>
            </a:p>
          </p:txBody>
        </p:sp>
      </p:grpSp>
      <p:grpSp>
        <p:nvGrpSpPr>
          <p:cNvPr id="118" name="Graphic 124">
            <a:extLst>
              <a:ext uri="{FF2B5EF4-FFF2-40B4-BE49-F238E27FC236}">
                <a16:creationId xmlns:a16="http://schemas.microsoft.com/office/drawing/2014/main" id="{6DCAEDAC-1658-49C7-A918-6BD2A5507C82}"/>
              </a:ext>
            </a:extLst>
          </p:cNvPr>
          <p:cNvGrpSpPr/>
          <p:nvPr/>
        </p:nvGrpSpPr>
        <p:grpSpPr>
          <a:xfrm>
            <a:off x="8422213" y="4470459"/>
            <a:ext cx="337682" cy="293634"/>
            <a:chOff x="6427500" y="1466743"/>
            <a:chExt cx="219075" cy="190500"/>
          </a:xfrm>
        </p:grpSpPr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2DE7BE84-4153-4978-8ECC-15DA318A4A83}"/>
                </a:ext>
              </a:extLst>
            </p:cNvPr>
            <p:cNvSpPr/>
            <p:nvPr/>
          </p:nvSpPr>
          <p:spPr>
            <a:xfrm>
              <a:off x="6446550" y="1541133"/>
              <a:ext cx="180975" cy="116109"/>
            </a:xfrm>
            <a:custGeom>
              <a:avLst/>
              <a:gdLst>
                <a:gd name="connsiteX0" fmla="*/ 180975 w 180975"/>
                <a:gd name="connsiteY0" fmla="*/ 190 h 116109"/>
                <a:gd name="connsiteX1" fmla="*/ 180975 w 180975"/>
                <a:gd name="connsiteY1" fmla="*/ 116110 h 116109"/>
                <a:gd name="connsiteX2" fmla="*/ 0 w 180975"/>
                <a:gd name="connsiteY2" fmla="*/ 116110 h 116109"/>
                <a:gd name="connsiteX3" fmla="*/ 0 w 180975"/>
                <a:gd name="connsiteY3" fmla="*/ 0 h 116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0975" h="116109">
                  <a:moveTo>
                    <a:pt x="180975" y="190"/>
                  </a:moveTo>
                  <a:lnTo>
                    <a:pt x="180975" y="116110"/>
                  </a:lnTo>
                  <a:lnTo>
                    <a:pt x="0" y="116110"/>
                  </a:lnTo>
                  <a:lnTo>
                    <a:pt x="0" y="0"/>
                  </a:lnTo>
                </a:path>
              </a:pathLst>
            </a:custGeom>
            <a:noFill/>
            <a:ln w="12700" cap="rnd">
              <a:solidFill>
                <a:srgbClr val="15283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9838548F-4E19-4B10-BCE7-6DF209042098}"/>
                </a:ext>
              </a:extLst>
            </p:cNvPr>
            <p:cNvSpPr/>
            <p:nvPr/>
          </p:nvSpPr>
          <p:spPr>
            <a:xfrm>
              <a:off x="6465600" y="1571518"/>
              <a:ext cx="76200" cy="57150"/>
            </a:xfrm>
            <a:custGeom>
              <a:avLst/>
              <a:gdLst>
                <a:gd name="connsiteX0" fmla="*/ 0 w 76200"/>
                <a:gd name="connsiteY0" fmla="*/ 0 h 57150"/>
                <a:gd name="connsiteX1" fmla="*/ 76200 w 76200"/>
                <a:gd name="connsiteY1" fmla="*/ 0 h 57150"/>
                <a:gd name="connsiteX2" fmla="*/ 76200 w 76200"/>
                <a:gd name="connsiteY2" fmla="*/ 57150 h 57150"/>
                <a:gd name="connsiteX3" fmla="*/ 0 w 76200"/>
                <a:gd name="connsiteY3" fmla="*/ 57150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00" h="57150">
                  <a:moveTo>
                    <a:pt x="0" y="0"/>
                  </a:moveTo>
                  <a:lnTo>
                    <a:pt x="76200" y="0"/>
                  </a:lnTo>
                  <a:lnTo>
                    <a:pt x="76200" y="57150"/>
                  </a:lnTo>
                  <a:lnTo>
                    <a:pt x="0" y="57150"/>
                  </a:lnTo>
                  <a:close/>
                </a:path>
              </a:pathLst>
            </a:custGeom>
            <a:noFill/>
            <a:ln w="12700" cap="rnd">
              <a:solidFill>
                <a:srgbClr val="15283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94A861B0-2A10-491F-9A19-29ECE9FF4363}"/>
                </a:ext>
              </a:extLst>
            </p:cNvPr>
            <p:cNvSpPr/>
            <p:nvPr/>
          </p:nvSpPr>
          <p:spPr>
            <a:xfrm>
              <a:off x="6560850" y="1571518"/>
              <a:ext cx="47625" cy="85725"/>
            </a:xfrm>
            <a:custGeom>
              <a:avLst/>
              <a:gdLst>
                <a:gd name="connsiteX0" fmla="*/ 0 w 47625"/>
                <a:gd name="connsiteY0" fmla="*/ 0 h 85725"/>
                <a:gd name="connsiteX1" fmla="*/ 47625 w 47625"/>
                <a:gd name="connsiteY1" fmla="*/ 0 h 85725"/>
                <a:gd name="connsiteX2" fmla="*/ 47625 w 47625"/>
                <a:gd name="connsiteY2" fmla="*/ 85725 h 85725"/>
                <a:gd name="connsiteX3" fmla="*/ 0 w 47625"/>
                <a:gd name="connsiteY3" fmla="*/ 85725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625" h="85725">
                  <a:moveTo>
                    <a:pt x="0" y="0"/>
                  </a:moveTo>
                  <a:lnTo>
                    <a:pt x="47625" y="0"/>
                  </a:lnTo>
                  <a:lnTo>
                    <a:pt x="47625" y="85725"/>
                  </a:lnTo>
                  <a:lnTo>
                    <a:pt x="0" y="85725"/>
                  </a:lnTo>
                  <a:close/>
                </a:path>
              </a:pathLst>
            </a:custGeom>
            <a:noFill/>
            <a:ln w="12700" cap="rnd">
              <a:solidFill>
                <a:srgbClr val="15283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F6103451-60D4-4B42-8AAD-A14E1A35437F}"/>
                </a:ext>
              </a:extLst>
            </p:cNvPr>
            <p:cNvSpPr/>
            <p:nvPr/>
          </p:nvSpPr>
          <p:spPr>
            <a:xfrm>
              <a:off x="6427500" y="1466743"/>
              <a:ext cx="219075" cy="38100"/>
            </a:xfrm>
            <a:custGeom>
              <a:avLst/>
              <a:gdLst>
                <a:gd name="connsiteX0" fmla="*/ 200025 w 219075"/>
                <a:gd name="connsiteY0" fmla="*/ 0 h 38100"/>
                <a:gd name="connsiteX1" fmla="*/ 19050 w 219075"/>
                <a:gd name="connsiteY1" fmla="*/ 0 h 38100"/>
                <a:gd name="connsiteX2" fmla="*/ 0 w 219075"/>
                <a:gd name="connsiteY2" fmla="*/ 38100 h 38100"/>
                <a:gd name="connsiteX3" fmla="*/ 219075 w 219075"/>
                <a:gd name="connsiteY3" fmla="*/ 3810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9075" h="38100">
                  <a:moveTo>
                    <a:pt x="200025" y="0"/>
                  </a:moveTo>
                  <a:lnTo>
                    <a:pt x="19050" y="0"/>
                  </a:lnTo>
                  <a:lnTo>
                    <a:pt x="0" y="38100"/>
                  </a:lnTo>
                  <a:lnTo>
                    <a:pt x="219075" y="38100"/>
                  </a:lnTo>
                  <a:close/>
                </a:path>
              </a:pathLst>
            </a:custGeom>
            <a:noFill/>
            <a:ln w="12700" cap="rnd">
              <a:solidFill>
                <a:srgbClr val="15283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754E9DB6-CC75-4222-AE1A-666990B17298}"/>
                </a:ext>
              </a:extLst>
            </p:cNvPr>
            <p:cNvSpPr/>
            <p:nvPr/>
          </p:nvSpPr>
          <p:spPr>
            <a:xfrm>
              <a:off x="6427500" y="1504843"/>
              <a:ext cx="219075" cy="47625"/>
            </a:xfrm>
            <a:custGeom>
              <a:avLst/>
              <a:gdLst>
                <a:gd name="connsiteX0" fmla="*/ 219075 w 219075"/>
                <a:gd name="connsiteY0" fmla="*/ 9525 h 47625"/>
                <a:gd name="connsiteX1" fmla="*/ 190500 w 219075"/>
                <a:gd name="connsiteY1" fmla="*/ 38100 h 47625"/>
                <a:gd name="connsiteX2" fmla="*/ 171450 w 219075"/>
                <a:gd name="connsiteY2" fmla="*/ 28575 h 47625"/>
                <a:gd name="connsiteX3" fmla="*/ 138113 w 219075"/>
                <a:gd name="connsiteY3" fmla="*/ 47625 h 47625"/>
                <a:gd name="connsiteX4" fmla="*/ 109538 w 219075"/>
                <a:gd name="connsiteY4" fmla="*/ 34671 h 47625"/>
                <a:gd name="connsiteX5" fmla="*/ 80963 w 219075"/>
                <a:gd name="connsiteY5" fmla="*/ 47625 h 47625"/>
                <a:gd name="connsiteX6" fmla="*/ 47625 w 219075"/>
                <a:gd name="connsiteY6" fmla="*/ 28575 h 47625"/>
                <a:gd name="connsiteX7" fmla="*/ 28575 w 219075"/>
                <a:gd name="connsiteY7" fmla="*/ 38100 h 47625"/>
                <a:gd name="connsiteX8" fmla="*/ 0 w 219075"/>
                <a:gd name="connsiteY8" fmla="*/ 9525 h 47625"/>
                <a:gd name="connsiteX9" fmla="*/ 0 w 219075"/>
                <a:gd name="connsiteY9" fmla="*/ 0 h 47625"/>
                <a:gd name="connsiteX10" fmla="*/ 219075 w 219075"/>
                <a:gd name="connsiteY10" fmla="*/ 0 h 47625"/>
                <a:gd name="connsiteX11" fmla="*/ 219075 w 219075"/>
                <a:gd name="connsiteY11" fmla="*/ 9525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9075" h="47625">
                  <a:moveTo>
                    <a:pt x="219075" y="9525"/>
                  </a:moveTo>
                  <a:cubicBezTo>
                    <a:pt x="219075" y="25336"/>
                    <a:pt x="206312" y="38100"/>
                    <a:pt x="190500" y="38100"/>
                  </a:cubicBezTo>
                  <a:cubicBezTo>
                    <a:pt x="182594" y="38100"/>
                    <a:pt x="176594" y="33719"/>
                    <a:pt x="171450" y="28575"/>
                  </a:cubicBezTo>
                  <a:cubicBezTo>
                    <a:pt x="164687" y="39243"/>
                    <a:pt x="151733" y="47625"/>
                    <a:pt x="138113" y="47625"/>
                  </a:cubicBezTo>
                  <a:cubicBezTo>
                    <a:pt x="126683" y="47625"/>
                    <a:pt x="116491" y="42577"/>
                    <a:pt x="109538" y="34671"/>
                  </a:cubicBezTo>
                  <a:cubicBezTo>
                    <a:pt x="102584" y="42577"/>
                    <a:pt x="92393" y="47625"/>
                    <a:pt x="80963" y="47625"/>
                  </a:cubicBezTo>
                  <a:cubicBezTo>
                    <a:pt x="67342" y="47625"/>
                    <a:pt x="54388" y="39243"/>
                    <a:pt x="47625" y="28575"/>
                  </a:cubicBezTo>
                  <a:cubicBezTo>
                    <a:pt x="42482" y="33719"/>
                    <a:pt x="36481" y="38100"/>
                    <a:pt x="28575" y="38100"/>
                  </a:cubicBezTo>
                  <a:cubicBezTo>
                    <a:pt x="12764" y="38100"/>
                    <a:pt x="0" y="25336"/>
                    <a:pt x="0" y="9525"/>
                  </a:cubicBezTo>
                  <a:lnTo>
                    <a:pt x="0" y="0"/>
                  </a:lnTo>
                  <a:lnTo>
                    <a:pt x="219075" y="0"/>
                  </a:lnTo>
                  <a:lnTo>
                    <a:pt x="219075" y="9525"/>
                  </a:lnTo>
                  <a:close/>
                </a:path>
              </a:pathLst>
            </a:custGeom>
            <a:noFill/>
            <a:ln w="12700" cap="rnd">
              <a:solidFill>
                <a:srgbClr val="15283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CBEEF026-717E-4622-AFC3-921D494F0637}"/>
                </a:ext>
              </a:extLst>
            </p:cNvPr>
            <p:cNvSpPr/>
            <p:nvPr/>
          </p:nvSpPr>
          <p:spPr>
            <a:xfrm>
              <a:off x="6475125" y="1466743"/>
              <a:ext cx="9525" cy="66675"/>
            </a:xfrm>
            <a:custGeom>
              <a:avLst/>
              <a:gdLst>
                <a:gd name="connsiteX0" fmla="*/ 0 w 9525"/>
                <a:gd name="connsiteY0" fmla="*/ 66675 h 66675"/>
                <a:gd name="connsiteX1" fmla="*/ 0 w 9525"/>
                <a:gd name="connsiteY1" fmla="*/ 38100 h 66675"/>
                <a:gd name="connsiteX2" fmla="*/ 9525 w 9525"/>
                <a:gd name="connsiteY2" fmla="*/ 0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66675">
                  <a:moveTo>
                    <a:pt x="0" y="66675"/>
                  </a:moveTo>
                  <a:lnTo>
                    <a:pt x="0" y="38100"/>
                  </a:lnTo>
                  <a:lnTo>
                    <a:pt x="9525" y="0"/>
                  </a:lnTo>
                </a:path>
              </a:pathLst>
            </a:custGeom>
            <a:noFill/>
            <a:ln w="12700" cap="rnd">
              <a:solidFill>
                <a:srgbClr val="15283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0641C0BE-2AC3-4127-A940-080C04B49756}"/>
                </a:ext>
              </a:extLst>
            </p:cNvPr>
            <p:cNvSpPr/>
            <p:nvPr/>
          </p:nvSpPr>
          <p:spPr>
            <a:xfrm>
              <a:off x="6537038" y="1466743"/>
              <a:ext cx="9525" cy="72866"/>
            </a:xfrm>
            <a:custGeom>
              <a:avLst/>
              <a:gdLst>
                <a:gd name="connsiteX0" fmla="*/ 0 w 9525"/>
                <a:gd name="connsiteY0" fmla="*/ 72866 h 72866"/>
                <a:gd name="connsiteX1" fmla="*/ 0 w 9525"/>
                <a:gd name="connsiteY1" fmla="*/ 38100 h 72866"/>
                <a:gd name="connsiteX2" fmla="*/ 0 w 9525"/>
                <a:gd name="connsiteY2" fmla="*/ 0 h 72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72866">
                  <a:moveTo>
                    <a:pt x="0" y="72866"/>
                  </a:moveTo>
                  <a:lnTo>
                    <a:pt x="0" y="38100"/>
                  </a:lnTo>
                  <a:lnTo>
                    <a:pt x="0" y="0"/>
                  </a:lnTo>
                </a:path>
              </a:pathLst>
            </a:custGeom>
            <a:noFill/>
            <a:ln w="12700" cap="rnd">
              <a:solidFill>
                <a:srgbClr val="15283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864A0971-2699-4491-A483-D3CE380996C9}"/>
                </a:ext>
              </a:extLst>
            </p:cNvPr>
            <p:cNvSpPr/>
            <p:nvPr/>
          </p:nvSpPr>
          <p:spPr>
            <a:xfrm>
              <a:off x="6589425" y="1466743"/>
              <a:ext cx="9525" cy="66675"/>
            </a:xfrm>
            <a:custGeom>
              <a:avLst/>
              <a:gdLst>
                <a:gd name="connsiteX0" fmla="*/ 9525 w 9525"/>
                <a:gd name="connsiteY0" fmla="*/ 66675 h 66675"/>
                <a:gd name="connsiteX1" fmla="*/ 9525 w 9525"/>
                <a:gd name="connsiteY1" fmla="*/ 38100 h 66675"/>
                <a:gd name="connsiteX2" fmla="*/ 0 w 9525"/>
                <a:gd name="connsiteY2" fmla="*/ 0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66675">
                  <a:moveTo>
                    <a:pt x="9525" y="66675"/>
                  </a:moveTo>
                  <a:lnTo>
                    <a:pt x="9525" y="38100"/>
                  </a:lnTo>
                  <a:lnTo>
                    <a:pt x="0" y="0"/>
                  </a:lnTo>
                </a:path>
              </a:pathLst>
            </a:custGeom>
            <a:noFill/>
            <a:ln w="12700" cap="rnd">
              <a:solidFill>
                <a:srgbClr val="15283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A21509CA-6C69-419B-B7A0-F2D3BA47AA84}"/>
                </a:ext>
              </a:extLst>
            </p:cNvPr>
            <p:cNvSpPr/>
            <p:nvPr/>
          </p:nvSpPr>
          <p:spPr>
            <a:xfrm>
              <a:off x="6584663" y="1614381"/>
              <a:ext cx="9525" cy="9525"/>
            </a:xfrm>
            <a:custGeom>
              <a:avLst/>
              <a:gdLst>
                <a:gd name="connsiteX0" fmla="*/ 4763 w 9525"/>
                <a:gd name="connsiteY0" fmla="*/ 0 h 9525"/>
                <a:gd name="connsiteX1" fmla="*/ 0 w 9525"/>
                <a:gd name="connsiteY1" fmla="*/ 4763 h 9525"/>
                <a:gd name="connsiteX2" fmla="*/ 4763 w 9525"/>
                <a:gd name="connsiteY2" fmla="*/ 9525 h 9525"/>
                <a:gd name="connsiteX3" fmla="*/ 9525 w 9525"/>
                <a:gd name="connsiteY3" fmla="*/ 4763 h 9525"/>
                <a:gd name="connsiteX4" fmla="*/ 4763 w 9525"/>
                <a:gd name="connsiteY4" fmla="*/ 0 h 9525"/>
                <a:gd name="connsiteX5" fmla="*/ 4763 w 9525"/>
                <a:gd name="connsiteY5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25" h="9525">
                  <a:moveTo>
                    <a:pt x="4763" y="0"/>
                  </a:moveTo>
                  <a:cubicBezTo>
                    <a:pt x="2095" y="0"/>
                    <a:pt x="0" y="2095"/>
                    <a:pt x="0" y="4763"/>
                  </a:cubicBezTo>
                  <a:cubicBezTo>
                    <a:pt x="0" y="7430"/>
                    <a:pt x="2095" y="9525"/>
                    <a:pt x="4763" y="9525"/>
                  </a:cubicBezTo>
                  <a:cubicBezTo>
                    <a:pt x="7430" y="9525"/>
                    <a:pt x="9525" y="7430"/>
                    <a:pt x="9525" y="4763"/>
                  </a:cubicBezTo>
                  <a:cubicBezTo>
                    <a:pt x="9525" y="2095"/>
                    <a:pt x="7430" y="0"/>
                    <a:pt x="4763" y="0"/>
                  </a:cubicBezTo>
                  <a:lnTo>
                    <a:pt x="4763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solidFill>
                <a:srgbClr val="152839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</p:grpSp>
      <p:pic>
        <p:nvPicPr>
          <p:cNvPr id="12290" name="Picture 2">
            <a:extLst>
              <a:ext uri="{FF2B5EF4-FFF2-40B4-BE49-F238E27FC236}">
                <a16:creationId xmlns:a16="http://schemas.microsoft.com/office/drawing/2014/main" id="{7F1E3C62-0414-41CE-AF31-4763E72D19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6038" y="1458727"/>
            <a:ext cx="5100925" cy="428034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cxnSp>
        <p:nvCxnSpPr>
          <p:cNvPr id="89" name="Elbow Connector 23">
            <a:extLst>
              <a:ext uri="{FF2B5EF4-FFF2-40B4-BE49-F238E27FC236}">
                <a16:creationId xmlns:a16="http://schemas.microsoft.com/office/drawing/2014/main" id="{35B53FE9-5D31-4A0A-A356-3F90CE94AE50}"/>
              </a:ext>
            </a:extLst>
          </p:cNvPr>
          <p:cNvCxnSpPr>
            <a:cxnSpLocks/>
          </p:cNvCxnSpPr>
          <p:nvPr/>
        </p:nvCxnSpPr>
        <p:spPr>
          <a:xfrm flipV="1">
            <a:off x="2761373" y="1838165"/>
            <a:ext cx="1745046" cy="732670"/>
          </a:xfrm>
          <a:prstGeom prst="bentConnector3">
            <a:avLst>
              <a:gd name="adj1" fmla="val 50000"/>
            </a:avLst>
          </a:prstGeom>
          <a:ln w="47625">
            <a:solidFill>
              <a:srgbClr val="C2C5F3"/>
            </a:solidFill>
            <a:headEnd type="oval"/>
            <a:tailEnd type="oval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2" name="Elbow Connector 3">
            <a:extLst>
              <a:ext uri="{FF2B5EF4-FFF2-40B4-BE49-F238E27FC236}">
                <a16:creationId xmlns:a16="http://schemas.microsoft.com/office/drawing/2014/main" id="{83E0EB01-627E-4CF6-A7A2-2191CE12903A}"/>
              </a:ext>
            </a:extLst>
          </p:cNvPr>
          <p:cNvCxnSpPr>
            <a:cxnSpLocks/>
          </p:cNvCxnSpPr>
          <p:nvPr/>
        </p:nvCxnSpPr>
        <p:spPr>
          <a:xfrm flipV="1">
            <a:off x="7000875" y="1215390"/>
            <a:ext cx="2488186" cy="444830"/>
          </a:xfrm>
          <a:prstGeom prst="bentConnector3">
            <a:avLst>
              <a:gd name="adj1" fmla="val 8372"/>
            </a:avLst>
          </a:prstGeom>
          <a:ln w="47625">
            <a:solidFill>
              <a:srgbClr val="1A2543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Oval 52">
            <a:extLst>
              <a:ext uri="{FF2B5EF4-FFF2-40B4-BE49-F238E27FC236}">
                <a16:creationId xmlns:a16="http://schemas.microsoft.com/office/drawing/2014/main" id="{A3E77E66-D4B2-4F9D-A97B-BFC23B0DAEDC}"/>
              </a:ext>
            </a:extLst>
          </p:cNvPr>
          <p:cNvSpPr/>
          <p:nvPr/>
        </p:nvSpPr>
        <p:spPr>
          <a:xfrm>
            <a:off x="9614186" y="857710"/>
            <a:ext cx="715365" cy="715360"/>
          </a:xfrm>
          <a:prstGeom prst="ellipse">
            <a:avLst/>
          </a:prstGeom>
          <a:solidFill>
            <a:srgbClr val="1A2543"/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56" name="Graphic 76">
            <a:extLst>
              <a:ext uri="{FF2B5EF4-FFF2-40B4-BE49-F238E27FC236}">
                <a16:creationId xmlns:a16="http://schemas.microsoft.com/office/drawing/2014/main" id="{643EE935-435F-40B4-8F0E-9731590F1A88}"/>
              </a:ext>
            </a:extLst>
          </p:cNvPr>
          <p:cNvGrpSpPr/>
          <p:nvPr/>
        </p:nvGrpSpPr>
        <p:grpSpPr>
          <a:xfrm>
            <a:off x="9789641" y="1038014"/>
            <a:ext cx="364454" cy="354752"/>
            <a:chOff x="5171335" y="2058360"/>
            <a:chExt cx="329583" cy="320810"/>
          </a:xfrm>
          <a:noFill/>
        </p:grpSpPr>
        <p:grpSp>
          <p:nvGrpSpPr>
            <p:cNvPr id="58" name="Graphic 76">
              <a:extLst>
                <a:ext uri="{FF2B5EF4-FFF2-40B4-BE49-F238E27FC236}">
                  <a16:creationId xmlns:a16="http://schemas.microsoft.com/office/drawing/2014/main" id="{3326FCCF-16A9-4E33-AA4D-6CB1A09BF640}"/>
                </a:ext>
              </a:extLst>
            </p:cNvPr>
            <p:cNvGrpSpPr/>
            <p:nvPr/>
          </p:nvGrpSpPr>
          <p:grpSpPr>
            <a:xfrm>
              <a:off x="5374234" y="2077198"/>
              <a:ext cx="126685" cy="129273"/>
              <a:chOff x="5374234" y="2077198"/>
              <a:chExt cx="126685" cy="129273"/>
            </a:xfrm>
            <a:noFill/>
          </p:grpSpPr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752CC833-7A1D-484E-AB07-FCE344B08F9B}"/>
                  </a:ext>
                </a:extLst>
              </p:cNvPr>
              <p:cNvSpPr/>
              <p:nvPr/>
            </p:nvSpPr>
            <p:spPr>
              <a:xfrm>
                <a:off x="5415935" y="2120337"/>
                <a:ext cx="43139" cy="43138"/>
              </a:xfrm>
              <a:custGeom>
                <a:avLst/>
                <a:gdLst>
                  <a:gd name="connsiteX0" fmla="*/ 43139 w 43139"/>
                  <a:gd name="connsiteY0" fmla="*/ 21569 h 43138"/>
                  <a:gd name="connsiteX1" fmla="*/ 21570 w 43139"/>
                  <a:gd name="connsiteY1" fmla="*/ 43139 h 43138"/>
                  <a:gd name="connsiteX2" fmla="*/ 0 w 43139"/>
                  <a:gd name="connsiteY2" fmla="*/ 21569 h 43138"/>
                  <a:gd name="connsiteX3" fmla="*/ 21570 w 43139"/>
                  <a:gd name="connsiteY3" fmla="*/ 0 h 43138"/>
                  <a:gd name="connsiteX4" fmla="*/ 43139 w 43139"/>
                  <a:gd name="connsiteY4" fmla="*/ 21569 h 43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3139" h="43138">
                    <a:moveTo>
                      <a:pt x="43139" y="21569"/>
                    </a:moveTo>
                    <a:cubicBezTo>
                      <a:pt x="43139" y="33482"/>
                      <a:pt x="33482" y="43139"/>
                      <a:pt x="21570" y="43139"/>
                    </a:cubicBezTo>
                    <a:cubicBezTo>
                      <a:pt x="9657" y="43139"/>
                      <a:pt x="0" y="33482"/>
                      <a:pt x="0" y="21569"/>
                    </a:cubicBezTo>
                    <a:cubicBezTo>
                      <a:pt x="0" y="9657"/>
                      <a:pt x="9657" y="0"/>
                      <a:pt x="21570" y="0"/>
                    </a:cubicBezTo>
                    <a:cubicBezTo>
                      <a:pt x="33482" y="0"/>
                      <a:pt x="43139" y="9657"/>
                      <a:pt x="43139" y="21569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bg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F9A2BE61-5EBE-46D8-BAB8-239ABAE3548C}"/>
                  </a:ext>
                </a:extLst>
              </p:cNvPr>
              <p:cNvSpPr/>
              <p:nvPr/>
            </p:nvSpPr>
            <p:spPr>
              <a:xfrm>
                <a:off x="5374234" y="2077198"/>
                <a:ext cx="126685" cy="129273"/>
              </a:xfrm>
              <a:custGeom>
                <a:avLst/>
                <a:gdLst>
                  <a:gd name="connsiteX0" fmla="*/ 113600 w 126685"/>
                  <a:gd name="connsiteY0" fmla="*/ 64708 h 129273"/>
                  <a:gd name="connsiteX1" fmla="*/ 112162 w 126685"/>
                  <a:gd name="connsiteY1" fmla="*/ 53061 h 129273"/>
                  <a:gd name="connsiteX2" fmla="*/ 126398 w 126685"/>
                  <a:gd name="connsiteY2" fmla="*/ 44865 h 129273"/>
                  <a:gd name="connsiteX3" fmla="*/ 112018 w 126685"/>
                  <a:gd name="connsiteY3" fmla="*/ 19988 h 129273"/>
                  <a:gd name="connsiteX4" fmla="*/ 98214 w 126685"/>
                  <a:gd name="connsiteY4" fmla="*/ 28328 h 129273"/>
                  <a:gd name="connsiteX5" fmla="*/ 78513 w 126685"/>
                  <a:gd name="connsiteY5" fmla="*/ 16680 h 129273"/>
                  <a:gd name="connsiteX6" fmla="*/ 78513 w 126685"/>
                  <a:gd name="connsiteY6" fmla="*/ 0 h 129273"/>
                  <a:gd name="connsiteX7" fmla="*/ 49754 w 126685"/>
                  <a:gd name="connsiteY7" fmla="*/ 0 h 129273"/>
                  <a:gd name="connsiteX8" fmla="*/ 49754 w 126685"/>
                  <a:gd name="connsiteY8" fmla="*/ 16537 h 129273"/>
                  <a:gd name="connsiteX9" fmla="*/ 29047 w 126685"/>
                  <a:gd name="connsiteY9" fmla="*/ 28184 h 129273"/>
                  <a:gd name="connsiteX10" fmla="*/ 14667 w 126685"/>
                  <a:gd name="connsiteY10" fmla="*/ 19988 h 129273"/>
                  <a:gd name="connsiteX11" fmla="*/ 144 w 126685"/>
                  <a:gd name="connsiteY11" fmla="*/ 44865 h 129273"/>
                  <a:gd name="connsiteX12" fmla="*/ 14380 w 126685"/>
                  <a:gd name="connsiteY12" fmla="*/ 53061 h 129273"/>
                  <a:gd name="connsiteX13" fmla="*/ 12942 w 126685"/>
                  <a:gd name="connsiteY13" fmla="*/ 64708 h 129273"/>
                  <a:gd name="connsiteX14" fmla="*/ 14380 w 126685"/>
                  <a:gd name="connsiteY14" fmla="*/ 76356 h 129273"/>
                  <a:gd name="connsiteX15" fmla="*/ 0 w 126685"/>
                  <a:gd name="connsiteY15" fmla="*/ 84552 h 129273"/>
                  <a:gd name="connsiteX16" fmla="*/ 14380 w 126685"/>
                  <a:gd name="connsiteY16" fmla="*/ 109429 h 129273"/>
                  <a:gd name="connsiteX17" fmla="*/ 29191 w 126685"/>
                  <a:gd name="connsiteY17" fmla="*/ 101089 h 129273"/>
                  <a:gd name="connsiteX18" fmla="*/ 49898 w 126685"/>
                  <a:gd name="connsiteY18" fmla="*/ 112736 h 129273"/>
                  <a:gd name="connsiteX19" fmla="*/ 49898 w 126685"/>
                  <a:gd name="connsiteY19" fmla="*/ 129273 h 129273"/>
                  <a:gd name="connsiteX20" fmla="*/ 78657 w 126685"/>
                  <a:gd name="connsiteY20" fmla="*/ 129273 h 129273"/>
                  <a:gd name="connsiteX21" fmla="*/ 78657 w 126685"/>
                  <a:gd name="connsiteY21" fmla="*/ 113024 h 129273"/>
                  <a:gd name="connsiteX22" fmla="*/ 98358 w 126685"/>
                  <a:gd name="connsiteY22" fmla="*/ 101377 h 129273"/>
                  <a:gd name="connsiteX23" fmla="*/ 112450 w 126685"/>
                  <a:gd name="connsiteY23" fmla="*/ 109717 h 129273"/>
                  <a:gd name="connsiteX24" fmla="*/ 126686 w 126685"/>
                  <a:gd name="connsiteY24" fmla="*/ 84840 h 129273"/>
                  <a:gd name="connsiteX25" fmla="*/ 112306 w 126685"/>
                  <a:gd name="connsiteY25" fmla="*/ 76644 h 129273"/>
                  <a:gd name="connsiteX26" fmla="*/ 113600 w 126685"/>
                  <a:gd name="connsiteY26" fmla="*/ 64708 h 1292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26685" h="129273">
                    <a:moveTo>
                      <a:pt x="113600" y="64708"/>
                    </a:moveTo>
                    <a:cubicBezTo>
                      <a:pt x="113600" y="60682"/>
                      <a:pt x="113025" y="56800"/>
                      <a:pt x="112162" y="53061"/>
                    </a:cubicBezTo>
                    <a:lnTo>
                      <a:pt x="126398" y="44865"/>
                    </a:lnTo>
                    <a:lnTo>
                      <a:pt x="112018" y="19988"/>
                    </a:lnTo>
                    <a:lnTo>
                      <a:pt x="98214" y="28328"/>
                    </a:lnTo>
                    <a:cubicBezTo>
                      <a:pt x="92606" y="23007"/>
                      <a:pt x="85703" y="18981"/>
                      <a:pt x="78513" y="16680"/>
                    </a:cubicBezTo>
                    <a:lnTo>
                      <a:pt x="78513" y="0"/>
                    </a:lnTo>
                    <a:lnTo>
                      <a:pt x="49754" y="0"/>
                    </a:lnTo>
                    <a:lnTo>
                      <a:pt x="49754" y="16537"/>
                    </a:lnTo>
                    <a:cubicBezTo>
                      <a:pt x="42564" y="18837"/>
                      <a:pt x="34799" y="22864"/>
                      <a:pt x="29047" y="28184"/>
                    </a:cubicBezTo>
                    <a:lnTo>
                      <a:pt x="14667" y="19988"/>
                    </a:lnTo>
                    <a:lnTo>
                      <a:pt x="144" y="44865"/>
                    </a:lnTo>
                    <a:lnTo>
                      <a:pt x="14380" y="53061"/>
                    </a:lnTo>
                    <a:cubicBezTo>
                      <a:pt x="13517" y="56800"/>
                      <a:pt x="12942" y="60682"/>
                      <a:pt x="12942" y="64708"/>
                    </a:cubicBezTo>
                    <a:cubicBezTo>
                      <a:pt x="12942" y="68735"/>
                      <a:pt x="13373" y="72617"/>
                      <a:pt x="14380" y="76356"/>
                    </a:cubicBezTo>
                    <a:lnTo>
                      <a:pt x="0" y="84552"/>
                    </a:lnTo>
                    <a:lnTo>
                      <a:pt x="14380" y="109429"/>
                    </a:lnTo>
                    <a:lnTo>
                      <a:pt x="29191" y="101089"/>
                    </a:lnTo>
                    <a:cubicBezTo>
                      <a:pt x="34799" y="106409"/>
                      <a:pt x="42708" y="110436"/>
                      <a:pt x="49898" y="112736"/>
                    </a:cubicBezTo>
                    <a:lnTo>
                      <a:pt x="49898" y="129273"/>
                    </a:lnTo>
                    <a:lnTo>
                      <a:pt x="78657" y="129273"/>
                    </a:lnTo>
                    <a:lnTo>
                      <a:pt x="78657" y="113024"/>
                    </a:lnTo>
                    <a:cubicBezTo>
                      <a:pt x="85847" y="110723"/>
                      <a:pt x="92606" y="106697"/>
                      <a:pt x="98358" y="101377"/>
                    </a:cubicBezTo>
                    <a:lnTo>
                      <a:pt x="112450" y="109717"/>
                    </a:lnTo>
                    <a:lnTo>
                      <a:pt x="126686" y="84840"/>
                    </a:lnTo>
                    <a:lnTo>
                      <a:pt x="112306" y="76644"/>
                    </a:lnTo>
                    <a:cubicBezTo>
                      <a:pt x="113169" y="72617"/>
                      <a:pt x="113600" y="68735"/>
                      <a:pt x="113600" y="64708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bg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</p:grp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1EF712B8-CB65-461E-9048-7F76836B6F91}"/>
                </a:ext>
              </a:extLst>
            </p:cNvPr>
            <p:cNvSpPr/>
            <p:nvPr/>
          </p:nvSpPr>
          <p:spPr>
            <a:xfrm>
              <a:off x="5214475" y="2235374"/>
              <a:ext cx="244455" cy="143796"/>
            </a:xfrm>
            <a:custGeom>
              <a:avLst/>
              <a:gdLst>
                <a:gd name="connsiteX0" fmla="*/ 0 w 244455"/>
                <a:gd name="connsiteY0" fmla="*/ 0 h 143796"/>
                <a:gd name="connsiteX1" fmla="*/ 244456 w 244455"/>
                <a:gd name="connsiteY1" fmla="*/ 0 h 143796"/>
                <a:gd name="connsiteX2" fmla="*/ 244456 w 244455"/>
                <a:gd name="connsiteY2" fmla="*/ 143797 h 143796"/>
                <a:gd name="connsiteX3" fmla="*/ 0 w 244455"/>
                <a:gd name="connsiteY3" fmla="*/ 143797 h 143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4455" h="143796">
                  <a:moveTo>
                    <a:pt x="0" y="0"/>
                  </a:moveTo>
                  <a:lnTo>
                    <a:pt x="244456" y="0"/>
                  </a:lnTo>
                  <a:lnTo>
                    <a:pt x="244456" y="143797"/>
                  </a:lnTo>
                  <a:lnTo>
                    <a:pt x="0" y="143797"/>
                  </a:lnTo>
                  <a:close/>
                </a:path>
              </a:pathLst>
            </a:custGeom>
            <a:noFill/>
            <a:ln w="12700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D897460C-07E4-46D3-AA6C-733FAB70433D}"/>
                </a:ext>
              </a:extLst>
            </p:cNvPr>
            <p:cNvSpPr/>
            <p:nvPr/>
          </p:nvSpPr>
          <p:spPr>
            <a:xfrm>
              <a:off x="5214475" y="2199569"/>
              <a:ext cx="244455" cy="35805"/>
            </a:xfrm>
            <a:custGeom>
              <a:avLst/>
              <a:gdLst>
                <a:gd name="connsiteX0" fmla="*/ 244456 w 244455"/>
                <a:gd name="connsiteY0" fmla="*/ 35805 h 35805"/>
                <a:gd name="connsiteX1" fmla="*/ 0 w 244455"/>
                <a:gd name="connsiteY1" fmla="*/ 35805 h 35805"/>
                <a:gd name="connsiteX2" fmla="*/ 11935 w 244455"/>
                <a:gd name="connsiteY2" fmla="*/ 0 h 35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4455" h="35805">
                  <a:moveTo>
                    <a:pt x="244456" y="35805"/>
                  </a:moveTo>
                  <a:lnTo>
                    <a:pt x="0" y="35805"/>
                  </a:lnTo>
                  <a:lnTo>
                    <a:pt x="11935" y="0"/>
                  </a:lnTo>
                </a:path>
              </a:pathLst>
            </a:custGeom>
            <a:noFill/>
            <a:ln w="12700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76029E77-2295-4A76-9396-2BE79FB9D7B7}"/>
                </a:ext>
              </a:extLst>
            </p:cNvPr>
            <p:cNvSpPr/>
            <p:nvPr/>
          </p:nvSpPr>
          <p:spPr>
            <a:xfrm>
              <a:off x="5308231" y="2149096"/>
              <a:ext cx="42851" cy="14379"/>
            </a:xfrm>
            <a:custGeom>
              <a:avLst/>
              <a:gdLst>
                <a:gd name="connsiteX0" fmla="*/ 0 w 42851"/>
                <a:gd name="connsiteY0" fmla="*/ 0 h 14379"/>
                <a:gd name="connsiteX1" fmla="*/ 42852 w 42851"/>
                <a:gd name="connsiteY1" fmla="*/ 0 h 14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2851" h="14379">
                  <a:moveTo>
                    <a:pt x="0" y="0"/>
                  </a:moveTo>
                  <a:lnTo>
                    <a:pt x="42852" y="0"/>
                  </a:lnTo>
                </a:path>
              </a:pathLst>
            </a:custGeom>
            <a:ln w="12700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D"/>
            </a:p>
          </p:txBody>
        </p:sp>
        <p:grpSp>
          <p:nvGrpSpPr>
            <p:cNvPr id="63" name="Graphic 76">
              <a:extLst>
                <a:ext uri="{FF2B5EF4-FFF2-40B4-BE49-F238E27FC236}">
                  <a16:creationId xmlns:a16="http://schemas.microsoft.com/office/drawing/2014/main" id="{B752BF37-F7B4-4509-B59A-C82312222965}"/>
                </a:ext>
              </a:extLst>
            </p:cNvPr>
            <p:cNvGrpSpPr/>
            <p:nvPr/>
          </p:nvGrpSpPr>
          <p:grpSpPr>
            <a:xfrm>
              <a:off x="5171335" y="2058360"/>
              <a:ext cx="143653" cy="143652"/>
              <a:chOff x="5171335" y="2058360"/>
              <a:chExt cx="143653" cy="143652"/>
            </a:xfrm>
            <a:noFill/>
          </p:grpSpPr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61697CDF-BF64-44A8-AE47-5A6129406E72}"/>
                  </a:ext>
                </a:extLst>
              </p:cNvPr>
              <p:cNvSpPr/>
              <p:nvPr/>
            </p:nvSpPr>
            <p:spPr>
              <a:xfrm>
                <a:off x="5269549" y="2156573"/>
                <a:ext cx="45440" cy="45439"/>
              </a:xfrm>
              <a:custGeom>
                <a:avLst/>
                <a:gdLst>
                  <a:gd name="connsiteX0" fmla="*/ 0 w 45440"/>
                  <a:gd name="connsiteY0" fmla="*/ 0 h 45439"/>
                  <a:gd name="connsiteX1" fmla="*/ 45440 w 45440"/>
                  <a:gd name="connsiteY1" fmla="*/ 45440 h 454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5440" h="45439">
                    <a:moveTo>
                      <a:pt x="0" y="0"/>
                    </a:moveTo>
                    <a:lnTo>
                      <a:pt x="45440" y="45440"/>
                    </a:lnTo>
                  </a:path>
                </a:pathLst>
              </a:custGeom>
              <a:ln w="12700" cap="flat">
                <a:solidFill>
                  <a:schemeClr val="bg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D467A1E7-1318-440A-B8DE-1C5E6C921C8C}"/>
                  </a:ext>
                </a:extLst>
              </p:cNvPr>
              <p:cNvSpPr/>
              <p:nvPr/>
            </p:nvSpPr>
            <p:spPr>
              <a:xfrm>
                <a:off x="5171335" y="2058360"/>
                <a:ext cx="115038" cy="115037"/>
              </a:xfrm>
              <a:custGeom>
                <a:avLst/>
                <a:gdLst>
                  <a:gd name="connsiteX0" fmla="*/ 98214 w 115038"/>
                  <a:gd name="connsiteY0" fmla="*/ 16824 h 115037"/>
                  <a:gd name="connsiteX1" fmla="*/ 98214 w 115038"/>
                  <a:gd name="connsiteY1" fmla="*/ 98213 h 115037"/>
                  <a:gd name="connsiteX2" fmla="*/ 16824 w 115038"/>
                  <a:gd name="connsiteY2" fmla="*/ 98213 h 115037"/>
                  <a:gd name="connsiteX3" fmla="*/ 16824 w 115038"/>
                  <a:gd name="connsiteY3" fmla="*/ 16824 h 115037"/>
                  <a:gd name="connsiteX4" fmla="*/ 98214 w 115038"/>
                  <a:gd name="connsiteY4" fmla="*/ 16824 h 1150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5038" h="115037">
                    <a:moveTo>
                      <a:pt x="98214" y="16824"/>
                    </a:moveTo>
                    <a:cubicBezTo>
                      <a:pt x="120646" y="39256"/>
                      <a:pt x="120646" y="75637"/>
                      <a:pt x="98214" y="98213"/>
                    </a:cubicBezTo>
                    <a:cubicBezTo>
                      <a:pt x="75781" y="120645"/>
                      <a:pt x="39401" y="120645"/>
                      <a:pt x="16824" y="98213"/>
                    </a:cubicBezTo>
                    <a:cubicBezTo>
                      <a:pt x="-5608" y="75781"/>
                      <a:pt x="-5608" y="39256"/>
                      <a:pt x="16824" y="16824"/>
                    </a:cubicBezTo>
                    <a:cubicBezTo>
                      <a:pt x="39257" y="-5608"/>
                      <a:pt x="75781" y="-5608"/>
                      <a:pt x="98214" y="16824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bg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</p:grp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224BDB26-974C-40DD-AC60-7C3B5345AB1C}"/>
                </a:ext>
              </a:extLst>
            </p:cNvPr>
            <p:cNvSpPr/>
            <p:nvPr/>
          </p:nvSpPr>
          <p:spPr>
            <a:xfrm>
              <a:off x="5343892" y="2321652"/>
              <a:ext cx="86278" cy="28759"/>
            </a:xfrm>
            <a:custGeom>
              <a:avLst/>
              <a:gdLst>
                <a:gd name="connsiteX0" fmla="*/ 0 w 86278"/>
                <a:gd name="connsiteY0" fmla="*/ 0 h 28759"/>
                <a:gd name="connsiteX1" fmla="*/ 86279 w 86278"/>
                <a:gd name="connsiteY1" fmla="*/ 0 h 28759"/>
                <a:gd name="connsiteX2" fmla="*/ 86279 w 86278"/>
                <a:gd name="connsiteY2" fmla="*/ 28759 h 28759"/>
                <a:gd name="connsiteX3" fmla="*/ 0 w 86278"/>
                <a:gd name="connsiteY3" fmla="*/ 28759 h 28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78" h="28759">
                  <a:moveTo>
                    <a:pt x="0" y="0"/>
                  </a:moveTo>
                  <a:lnTo>
                    <a:pt x="86279" y="0"/>
                  </a:lnTo>
                  <a:lnTo>
                    <a:pt x="86279" y="28759"/>
                  </a:lnTo>
                  <a:lnTo>
                    <a:pt x="0" y="28759"/>
                  </a:lnTo>
                  <a:close/>
                </a:path>
              </a:pathLst>
            </a:custGeom>
            <a:noFill/>
            <a:ln w="12700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D"/>
            </a:p>
          </p:txBody>
        </p: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DB6B688B-D258-485C-93C3-7B5D22D99EBC}"/>
              </a:ext>
            </a:extLst>
          </p:cNvPr>
          <p:cNvSpPr txBox="1"/>
          <p:nvPr/>
        </p:nvSpPr>
        <p:spPr>
          <a:xfrm>
            <a:off x="593630" y="334751"/>
            <a:ext cx="4666194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b="1" dirty="0">
                <a:solidFill>
                  <a:schemeClr val="bg1"/>
                </a:solidFill>
                <a:latin typeface="Segoe UI" panose="020B0502040204020203" pitchFamily="34" charset="0"/>
                <a:ea typeface="Playfair Display" charset="0"/>
                <a:cs typeface="Segoe UI" panose="020B0502040204020203" pitchFamily="34" charset="0"/>
              </a:rPr>
              <a:t>Pearson Correlation Coefficient matrix</a:t>
            </a:r>
            <a:endParaRPr lang="en-US" sz="2000" dirty="0">
              <a:solidFill>
                <a:schemeClr val="bg1"/>
              </a:solidFill>
              <a:latin typeface="Segoe UI Light" panose="020B0502040204020203" pitchFamily="34" charset="0"/>
              <a:ea typeface="Playfair Display" charset="0"/>
              <a:cs typeface="Segoe UI Light" panose="020B0502040204020203" pitchFamily="34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5D1FC9E4-B4DD-444D-81EC-DA7CD9B79F47}"/>
              </a:ext>
            </a:extLst>
          </p:cNvPr>
          <p:cNvSpPr txBox="1"/>
          <p:nvPr/>
        </p:nvSpPr>
        <p:spPr>
          <a:xfrm>
            <a:off x="8633294" y="4687479"/>
            <a:ext cx="24768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solidFill>
                  <a:schemeClr val="bg1"/>
                </a:solidFill>
              </a:rPr>
              <a:t>Fig 2. Correlation Coefficient Matrix</a:t>
            </a:r>
          </a:p>
        </p:txBody>
      </p:sp>
    </p:spTree>
    <p:extLst>
      <p:ext uri="{BB962C8B-B14F-4D97-AF65-F5344CB8AC3E}">
        <p14:creationId xmlns:p14="http://schemas.microsoft.com/office/powerpoint/2010/main" val="40467138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A group of people sitting around a table with laptops&#10;&#10;Description automatically generated with medium confidence">
            <a:extLst>
              <a:ext uri="{FF2B5EF4-FFF2-40B4-BE49-F238E27FC236}">
                <a16:creationId xmlns:a16="http://schemas.microsoft.com/office/drawing/2014/main" id="{CFED1910-1EEC-4AF2-B65B-6B9298567BB4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908" t="11693" r="20917" b="30146"/>
          <a:stretch/>
        </p:blipFill>
        <p:spPr>
          <a:xfrm>
            <a:off x="495300" y="0"/>
            <a:ext cx="5600700" cy="6858000"/>
          </a:xfrm>
        </p:spPr>
      </p:pic>
      <p:sp>
        <p:nvSpPr>
          <p:cNvPr id="12" name="Rectangle: Top Corners Rounded 11">
            <a:extLst>
              <a:ext uri="{FF2B5EF4-FFF2-40B4-BE49-F238E27FC236}">
                <a16:creationId xmlns:a16="http://schemas.microsoft.com/office/drawing/2014/main" id="{A6B431E3-BFE9-4472-9C24-948A6DBD95C9}"/>
              </a:ext>
            </a:extLst>
          </p:cNvPr>
          <p:cNvSpPr/>
          <p:nvPr/>
        </p:nvSpPr>
        <p:spPr>
          <a:xfrm>
            <a:off x="495300" y="0"/>
            <a:ext cx="5600700" cy="6858000"/>
          </a:xfrm>
          <a:prstGeom prst="round2SameRect">
            <a:avLst>
              <a:gd name="adj1" fmla="val 0"/>
              <a:gd name="adj2" fmla="val 0"/>
            </a:avLst>
          </a:prstGeom>
          <a:gradFill flip="none" rotWithShape="1">
            <a:gsLst>
              <a:gs pos="0">
                <a:srgbClr val="152839"/>
              </a:gs>
              <a:gs pos="100000">
                <a:srgbClr val="152839">
                  <a:alpha val="85000"/>
                </a:srgb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FB09802D-771C-4F04-AB62-CF5AD0C254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462" y="197681"/>
            <a:ext cx="5295900" cy="1344240"/>
          </a:xfrm>
        </p:spPr>
        <p:txBody>
          <a:bodyPr>
            <a:normAutofit/>
          </a:bodyPr>
          <a:lstStyle/>
          <a:p>
            <a:pPr algn="ctr"/>
            <a:r>
              <a:rPr lang="en-ID" dirty="0">
                <a:solidFill>
                  <a:schemeClr val="bg1"/>
                </a:solidFill>
              </a:rPr>
              <a:t>Feature Importance in Predicting Sales</a:t>
            </a:r>
          </a:p>
        </p:txBody>
      </p:sp>
      <p:sp>
        <p:nvSpPr>
          <p:cNvPr id="18" name="Title 4">
            <a:extLst>
              <a:ext uri="{FF2B5EF4-FFF2-40B4-BE49-F238E27FC236}">
                <a16:creationId xmlns:a16="http://schemas.microsoft.com/office/drawing/2014/main" id="{3CD82968-474E-40F5-9CFA-16919C16EAFB}"/>
              </a:ext>
            </a:extLst>
          </p:cNvPr>
          <p:cNvSpPr txBox="1">
            <a:spLocks/>
          </p:cNvSpPr>
          <p:nvPr/>
        </p:nvSpPr>
        <p:spPr>
          <a:xfrm>
            <a:off x="6470024" y="1361554"/>
            <a:ext cx="3045868" cy="654629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Playfair Display Black" charset="0"/>
                <a:ea typeface="Playfair Display Black" charset="0"/>
                <a:cs typeface="Playfair Display Black" charset="0"/>
              </a:defRPr>
            </a:lvl1pPr>
          </a:lstStyle>
          <a:p>
            <a:pPr algn="l"/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 68%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B2DAE07-E6B7-4F82-A555-9CB5A48828A6}"/>
              </a:ext>
            </a:extLst>
          </p:cNvPr>
          <p:cNvCxnSpPr>
            <a:cxnSpLocks/>
          </p:cNvCxnSpPr>
          <p:nvPr/>
        </p:nvCxnSpPr>
        <p:spPr>
          <a:xfrm>
            <a:off x="6794709" y="2217577"/>
            <a:ext cx="4250851" cy="0"/>
          </a:xfrm>
          <a:prstGeom prst="line">
            <a:avLst/>
          </a:prstGeom>
          <a:ln w="508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96260BC-3554-4BAC-B7A3-D37D1E12A6FF}"/>
              </a:ext>
            </a:extLst>
          </p:cNvPr>
          <p:cNvCxnSpPr>
            <a:cxnSpLocks/>
          </p:cNvCxnSpPr>
          <p:nvPr/>
        </p:nvCxnSpPr>
        <p:spPr>
          <a:xfrm flipV="1">
            <a:off x="6593849" y="2217576"/>
            <a:ext cx="3189422" cy="1"/>
          </a:xfrm>
          <a:prstGeom prst="line">
            <a:avLst/>
          </a:prstGeom>
          <a:ln w="50800">
            <a:solidFill>
              <a:srgbClr val="24FD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97553E3B-ED69-4F6D-B196-D0ED330E00C2}"/>
              </a:ext>
            </a:extLst>
          </p:cNvPr>
          <p:cNvSpPr/>
          <p:nvPr/>
        </p:nvSpPr>
        <p:spPr>
          <a:xfrm>
            <a:off x="9696376" y="2130681"/>
            <a:ext cx="173789" cy="173789"/>
          </a:xfrm>
          <a:prstGeom prst="ellipse">
            <a:avLst/>
          </a:prstGeom>
          <a:solidFill>
            <a:srgbClr val="02E8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6E021F7-3865-40A5-914D-04FFDBC3B82B}"/>
              </a:ext>
            </a:extLst>
          </p:cNvPr>
          <p:cNvSpPr txBox="1"/>
          <p:nvPr/>
        </p:nvSpPr>
        <p:spPr>
          <a:xfrm>
            <a:off x="8794216" y="1217303"/>
            <a:ext cx="2902484" cy="7540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ea typeface="Playfair Display" charset="0"/>
                <a:cs typeface="Segoe UI" panose="020B0502040204020203" pitchFamily="34" charset="0"/>
              </a:rPr>
              <a:t>TV</a:t>
            </a:r>
          </a:p>
          <a:p>
            <a:pPr>
              <a:spcAft>
                <a:spcPts val="600"/>
              </a:spcAft>
            </a:pP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 Light" panose="020B0502040204020203" pitchFamily="34" charset="0"/>
                <a:ea typeface="Playfair Display" charset="0"/>
                <a:cs typeface="Segoe UI Light" panose="020B0502040204020203" pitchFamily="34" charset="0"/>
              </a:rPr>
              <a:t>Shows major participation in sales prediction</a:t>
            </a:r>
          </a:p>
        </p:txBody>
      </p:sp>
      <p:sp>
        <p:nvSpPr>
          <p:cNvPr id="24" name="Title 4">
            <a:extLst>
              <a:ext uri="{FF2B5EF4-FFF2-40B4-BE49-F238E27FC236}">
                <a16:creationId xmlns:a16="http://schemas.microsoft.com/office/drawing/2014/main" id="{DC607E3F-EA14-453C-9038-D8E2F0851B95}"/>
              </a:ext>
            </a:extLst>
          </p:cNvPr>
          <p:cNvSpPr txBox="1">
            <a:spLocks/>
          </p:cNvSpPr>
          <p:nvPr/>
        </p:nvSpPr>
        <p:spPr>
          <a:xfrm>
            <a:off x="6470024" y="3112675"/>
            <a:ext cx="2032953" cy="654629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Playfair Display Black" charset="0"/>
                <a:ea typeface="Playfair Display Black" charset="0"/>
                <a:cs typeface="Playfair Display Black" charset="0"/>
              </a:defRPr>
            </a:lvl1pPr>
          </a:lstStyle>
          <a:p>
            <a:pPr algn="l"/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 3.3%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8C3249C-7CF0-43AE-B7D0-AFA5070096B2}"/>
              </a:ext>
            </a:extLst>
          </p:cNvPr>
          <p:cNvCxnSpPr>
            <a:endCxn id="28" idx="1"/>
          </p:cNvCxnSpPr>
          <p:nvPr/>
        </p:nvCxnSpPr>
        <p:spPr>
          <a:xfrm>
            <a:off x="6794709" y="3968698"/>
            <a:ext cx="4250851" cy="0"/>
          </a:xfrm>
          <a:prstGeom prst="line">
            <a:avLst/>
          </a:prstGeom>
          <a:ln w="508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B94E05D-7138-411F-9754-FD0F4262C6FD}"/>
              </a:ext>
            </a:extLst>
          </p:cNvPr>
          <p:cNvCxnSpPr>
            <a:cxnSpLocks/>
          </p:cNvCxnSpPr>
          <p:nvPr/>
        </p:nvCxnSpPr>
        <p:spPr>
          <a:xfrm>
            <a:off x="6593849" y="3968698"/>
            <a:ext cx="306572" cy="0"/>
          </a:xfrm>
          <a:prstGeom prst="line">
            <a:avLst/>
          </a:prstGeom>
          <a:ln w="508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CF110D21-E87D-4175-8FA6-35000B0EBCB4}"/>
              </a:ext>
            </a:extLst>
          </p:cNvPr>
          <p:cNvSpPr/>
          <p:nvPr/>
        </p:nvSpPr>
        <p:spPr>
          <a:xfrm>
            <a:off x="6745486" y="3881803"/>
            <a:ext cx="173789" cy="173789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0C1B8B6-BEAD-4F06-A84E-530477FBC2E4}"/>
              </a:ext>
            </a:extLst>
          </p:cNvPr>
          <p:cNvSpPr txBox="1"/>
          <p:nvPr/>
        </p:nvSpPr>
        <p:spPr>
          <a:xfrm>
            <a:off x="11045560" y="3784032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ea typeface="Roboto Condensed" charset="0"/>
                <a:cs typeface="Segoe UI" panose="020B0502040204020203" pitchFamily="34" charset="0"/>
              </a:rPr>
              <a:t>3.3%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3778A4F-8059-4319-A8DD-91296CC83211}"/>
              </a:ext>
            </a:extLst>
          </p:cNvPr>
          <p:cNvSpPr txBox="1"/>
          <p:nvPr/>
        </p:nvSpPr>
        <p:spPr>
          <a:xfrm>
            <a:off x="8794216" y="2968424"/>
            <a:ext cx="2902484" cy="7540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ea typeface="Playfair Display" charset="0"/>
                <a:cs typeface="Segoe UI" panose="020B0502040204020203" pitchFamily="34" charset="0"/>
              </a:rPr>
              <a:t>Online</a:t>
            </a:r>
          </a:p>
          <a:p>
            <a:pPr>
              <a:spcAft>
                <a:spcPts val="600"/>
              </a:spcAft>
            </a:pP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 Light" panose="020B0502040204020203" pitchFamily="34" charset="0"/>
                <a:ea typeface="Playfair Display" charset="0"/>
                <a:cs typeface="Segoe UI Light" panose="020B0502040204020203" pitchFamily="34" charset="0"/>
              </a:rPr>
              <a:t>Surprisingly, online scored less than other marketing channels</a:t>
            </a:r>
          </a:p>
        </p:txBody>
      </p:sp>
      <p:sp>
        <p:nvSpPr>
          <p:cNvPr id="30" name="Title 4">
            <a:extLst>
              <a:ext uri="{FF2B5EF4-FFF2-40B4-BE49-F238E27FC236}">
                <a16:creationId xmlns:a16="http://schemas.microsoft.com/office/drawing/2014/main" id="{FABAFDCA-18B2-47C4-AC75-2B1843F01360}"/>
              </a:ext>
            </a:extLst>
          </p:cNvPr>
          <p:cNvSpPr txBox="1">
            <a:spLocks/>
          </p:cNvSpPr>
          <p:nvPr/>
        </p:nvSpPr>
        <p:spPr>
          <a:xfrm>
            <a:off x="6470024" y="4863796"/>
            <a:ext cx="3045868" cy="654629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Playfair Display Black" charset="0"/>
                <a:ea typeface="Playfair Display Black" charset="0"/>
                <a:cs typeface="Playfair Display Black" charset="0"/>
              </a:defRPr>
            </a:lvl1pPr>
          </a:lstStyle>
          <a:p>
            <a:pPr algn="l"/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&lt;1%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415937CE-6720-4600-B9FC-C0BDD2CAEBA1}"/>
              </a:ext>
            </a:extLst>
          </p:cNvPr>
          <p:cNvCxnSpPr>
            <a:endCxn id="34" idx="1"/>
          </p:cNvCxnSpPr>
          <p:nvPr/>
        </p:nvCxnSpPr>
        <p:spPr>
          <a:xfrm>
            <a:off x="6794709" y="5719819"/>
            <a:ext cx="4250851" cy="0"/>
          </a:xfrm>
          <a:prstGeom prst="line">
            <a:avLst/>
          </a:prstGeom>
          <a:ln w="508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B6070C8D-1A6F-4BCC-9F7E-94094862AE06}"/>
              </a:ext>
            </a:extLst>
          </p:cNvPr>
          <p:cNvCxnSpPr>
            <a:cxnSpLocks/>
          </p:cNvCxnSpPr>
          <p:nvPr/>
        </p:nvCxnSpPr>
        <p:spPr>
          <a:xfrm>
            <a:off x="6593849" y="5719819"/>
            <a:ext cx="98264" cy="0"/>
          </a:xfrm>
          <a:prstGeom prst="line">
            <a:avLst/>
          </a:prstGeom>
          <a:ln w="50800">
            <a:solidFill>
              <a:srgbClr val="4CDDE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98A2840D-00C0-42E1-A501-5EDD01B69BBF}"/>
              </a:ext>
            </a:extLst>
          </p:cNvPr>
          <p:cNvSpPr/>
          <p:nvPr/>
        </p:nvSpPr>
        <p:spPr>
          <a:xfrm>
            <a:off x="6626411" y="5632924"/>
            <a:ext cx="173789" cy="173789"/>
          </a:xfrm>
          <a:prstGeom prst="ellipse">
            <a:avLst/>
          </a:prstGeom>
          <a:solidFill>
            <a:srgbClr val="4CDD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16AEE76-7882-475C-87C8-DADD2D6C909A}"/>
              </a:ext>
            </a:extLst>
          </p:cNvPr>
          <p:cNvSpPr txBox="1"/>
          <p:nvPr/>
        </p:nvSpPr>
        <p:spPr>
          <a:xfrm>
            <a:off x="11045560" y="5535153"/>
            <a:ext cx="681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ea typeface="Roboto Condensed" charset="0"/>
                <a:cs typeface="Segoe UI" panose="020B0502040204020203" pitchFamily="34" charset="0"/>
              </a:rPr>
              <a:t>&lt;1%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E315EA3-54E2-4DE9-8C5B-D80424A49F04}"/>
              </a:ext>
            </a:extLst>
          </p:cNvPr>
          <p:cNvSpPr txBox="1"/>
          <p:nvPr/>
        </p:nvSpPr>
        <p:spPr>
          <a:xfrm>
            <a:off x="8794216" y="4719545"/>
            <a:ext cx="2902484" cy="7540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ea typeface="Playfair Display" charset="0"/>
                <a:cs typeface="Segoe UI" panose="020B0502040204020203" pitchFamily="34" charset="0"/>
              </a:rPr>
              <a:t>Holidays</a:t>
            </a:r>
          </a:p>
          <a:p>
            <a:pPr>
              <a:spcAft>
                <a:spcPts val="600"/>
              </a:spcAft>
            </a:pP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 Light" panose="020B0502040204020203" pitchFamily="34" charset="0"/>
                <a:ea typeface="Playfair Display" charset="0"/>
                <a:cs typeface="Segoe UI Light" panose="020B0502040204020203" pitchFamily="34" charset="0"/>
              </a:rPr>
              <a:t>Feature playing very little role in the regression </a:t>
            </a:r>
          </a:p>
        </p:txBody>
      </p:sp>
      <p:sp>
        <p:nvSpPr>
          <p:cNvPr id="42" name="Slide Number Placeholder 41">
            <a:extLst>
              <a:ext uri="{FF2B5EF4-FFF2-40B4-BE49-F238E27FC236}">
                <a16:creationId xmlns:a16="http://schemas.microsoft.com/office/drawing/2014/main" id="{A2341CC2-B61E-4A8E-9713-EF9C745C6A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CC61C-53F0-45B2-B3F4-718F012157CB}" type="slidenum">
              <a:rPr lang="en-US" smtClean="0"/>
              <a:t>5</a:t>
            </a:fld>
            <a:endParaRPr lang="en-US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BF6997C4-9617-4424-80A0-2B928650FC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410" y="1785094"/>
            <a:ext cx="4378004" cy="403421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AF499BC1-DD74-4987-A758-A66D0EC01D6D}"/>
              </a:ext>
            </a:extLst>
          </p:cNvPr>
          <p:cNvSpPr txBox="1"/>
          <p:nvPr/>
        </p:nvSpPr>
        <p:spPr>
          <a:xfrm>
            <a:off x="2676108" y="1981304"/>
            <a:ext cx="26923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/>
              <a:t>Fig 3. Feature Importance Comparison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B751C41-0BB0-4565-9D15-3C32E91587CE}"/>
              </a:ext>
            </a:extLst>
          </p:cNvPr>
          <p:cNvSpPr txBox="1"/>
          <p:nvPr/>
        </p:nvSpPr>
        <p:spPr>
          <a:xfrm>
            <a:off x="11045560" y="2029054"/>
            <a:ext cx="651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ea typeface="Roboto Condensed" charset="0"/>
                <a:cs typeface="Segoe UI" panose="020B0502040204020203" pitchFamily="34" charset="0"/>
              </a:rPr>
              <a:t>68%</a:t>
            </a:r>
          </a:p>
        </p:txBody>
      </p:sp>
    </p:spTree>
    <p:extLst>
      <p:ext uri="{BB962C8B-B14F-4D97-AF65-F5344CB8AC3E}">
        <p14:creationId xmlns:p14="http://schemas.microsoft.com/office/powerpoint/2010/main" val="1961365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 descr="A picture containing text, table, desk&#10;&#10;Description automatically generated">
            <a:extLst>
              <a:ext uri="{FF2B5EF4-FFF2-40B4-BE49-F238E27FC236}">
                <a16:creationId xmlns:a16="http://schemas.microsoft.com/office/drawing/2014/main" id="{6BC29B2E-C69A-40F3-9E43-5FF617E1E2E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183" r="14039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39" name="Rectangle: Top Corners Rounded 38">
            <a:extLst>
              <a:ext uri="{FF2B5EF4-FFF2-40B4-BE49-F238E27FC236}">
                <a16:creationId xmlns:a16="http://schemas.microsoft.com/office/drawing/2014/main" id="{ACB7B75B-7FDB-47BB-AD48-F79A5E2D29D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ound2SameRect">
            <a:avLst>
              <a:gd name="adj1" fmla="val 0"/>
              <a:gd name="adj2" fmla="val 0"/>
            </a:avLst>
          </a:prstGeom>
          <a:gradFill flip="none" rotWithShape="1">
            <a:gsLst>
              <a:gs pos="0">
                <a:srgbClr val="152839"/>
              </a:gs>
              <a:gs pos="100000">
                <a:srgbClr val="152839">
                  <a:alpha val="92000"/>
                </a:srgb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8C1718FB-D69B-478C-B2E7-32FF2CE4A8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1728" y="315531"/>
            <a:ext cx="5416386" cy="542015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898691-56CA-408B-AEA0-414FB5F816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solidFill>
            <a:srgbClr val="01893F"/>
          </a:solidFill>
        </p:spPr>
        <p:txBody>
          <a:bodyPr/>
          <a:lstStyle/>
          <a:p>
            <a:fld id="{A2DCC61C-53F0-45B2-B3F4-718F012157CB}" type="slidenum">
              <a:rPr lang="en-US" smtClean="0"/>
              <a:t>6</a:t>
            </a:fld>
            <a:endParaRPr lang="en-US" dirty="0"/>
          </a:p>
        </p:txBody>
      </p:sp>
      <p:cxnSp>
        <p:nvCxnSpPr>
          <p:cNvPr id="55" name="Elbow Connector 3">
            <a:extLst>
              <a:ext uri="{FF2B5EF4-FFF2-40B4-BE49-F238E27FC236}">
                <a16:creationId xmlns:a16="http://schemas.microsoft.com/office/drawing/2014/main" id="{F552EC4C-ACE8-47FD-BAC3-1B174511F909}"/>
              </a:ext>
            </a:extLst>
          </p:cNvPr>
          <p:cNvCxnSpPr>
            <a:cxnSpLocks/>
          </p:cNvCxnSpPr>
          <p:nvPr/>
        </p:nvCxnSpPr>
        <p:spPr>
          <a:xfrm>
            <a:off x="7000875" y="3985985"/>
            <a:ext cx="1015448" cy="631212"/>
          </a:xfrm>
          <a:prstGeom prst="bentConnector3">
            <a:avLst>
              <a:gd name="adj1" fmla="val 50000"/>
            </a:avLst>
          </a:prstGeom>
          <a:ln w="12700">
            <a:solidFill>
              <a:srgbClr val="01893F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9876C210-CE8B-4177-9BB8-4BE9CE44D85C}"/>
              </a:ext>
            </a:extLst>
          </p:cNvPr>
          <p:cNvSpPr txBox="1"/>
          <p:nvPr/>
        </p:nvSpPr>
        <p:spPr>
          <a:xfrm>
            <a:off x="217414" y="2421032"/>
            <a:ext cx="5186900" cy="146193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ea typeface="Playfair Display" charset="0"/>
                <a:cs typeface="Segoe UI Light" panose="020B0502040204020203" pitchFamily="34" charset="0"/>
              </a:rPr>
              <a:t>Graph comparison clearly shows the important role of the marketing channels in changing sales numbers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ea typeface="Playfair Display" charset="0"/>
                <a:cs typeface="Segoe UI Light" panose="020B0502040204020203" pitchFamily="34" charset="0"/>
              </a:rPr>
              <a:t>Online marketing has a weak relationship with sales compared to other marketing media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C1485748-8A11-46CF-9326-38ED8506A0FA}"/>
              </a:ext>
            </a:extLst>
          </p:cNvPr>
          <p:cNvSpPr txBox="1"/>
          <p:nvPr/>
        </p:nvSpPr>
        <p:spPr>
          <a:xfrm>
            <a:off x="7377970" y="5987018"/>
            <a:ext cx="1943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solidFill>
                  <a:schemeClr val="bg1"/>
                </a:solidFill>
              </a:rPr>
              <a:t>Fig 4. Pair plot</a:t>
            </a:r>
          </a:p>
        </p:txBody>
      </p:sp>
    </p:spTree>
    <p:extLst>
      <p:ext uri="{BB962C8B-B14F-4D97-AF65-F5344CB8AC3E}">
        <p14:creationId xmlns:p14="http://schemas.microsoft.com/office/powerpoint/2010/main" val="6978353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 descr="A picture containing text, table, desk&#10;&#10;Description automatically generated">
            <a:extLst>
              <a:ext uri="{FF2B5EF4-FFF2-40B4-BE49-F238E27FC236}">
                <a16:creationId xmlns:a16="http://schemas.microsoft.com/office/drawing/2014/main" id="{6BC29B2E-C69A-40F3-9E43-5FF617E1E2E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183" r="14039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39" name="Rectangle: Top Corners Rounded 38">
            <a:extLst>
              <a:ext uri="{FF2B5EF4-FFF2-40B4-BE49-F238E27FC236}">
                <a16:creationId xmlns:a16="http://schemas.microsoft.com/office/drawing/2014/main" id="{ACB7B75B-7FDB-47BB-AD48-F79A5E2D29D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ound2SameRect">
            <a:avLst>
              <a:gd name="adj1" fmla="val 0"/>
              <a:gd name="adj2" fmla="val 0"/>
            </a:avLst>
          </a:prstGeom>
          <a:gradFill flip="none" rotWithShape="1">
            <a:gsLst>
              <a:gs pos="0">
                <a:srgbClr val="152839"/>
              </a:gs>
              <a:gs pos="100000">
                <a:srgbClr val="152839">
                  <a:alpha val="92000"/>
                </a:srgb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898691-56CA-408B-AEA0-414FB5F816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solidFill>
            <a:srgbClr val="01893F"/>
          </a:solidFill>
        </p:spPr>
        <p:txBody>
          <a:bodyPr/>
          <a:lstStyle/>
          <a:p>
            <a:fld id="{A2DCC61C-53F0-45B2-B3F4-718F012157CB}" type="slidenum">
              <a:rPr lang="en-US" smtClean="0"/>
              <a:t>7</a:t>
            </a:fld>
            <a:endParaRPr 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41090D6-6709-40C8-921D-4857D0A77020}"/>
              </a:ext>
            </a:extLst>
          </p:cNvPr>
          <p:cNvSpPr txBox="1"/>
          <p:nvPr/>
        </p:nvSpPr>
        <p:spPr>
          <a:xfrm>
            <a:off x="7048044" y="2490435"/>
            <a:ext cx="4096204" cy="146193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latin typeface="Segoe UI Light" panose="020B0502040204020203" pitchFamily="34" charset="0"/>
                <a:ea typeface="Playfair Display" charset="0"/>
                <a:cs typeface="Segoe UI Light" panose="020B0502040204020203" pitchFamily="34" charset="0"/>
              </a:rPr>
              <a:t>Fig. 5 shows the higher number of sales occurred in the weeks that didn’t have holiday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latin typeface="Segoe UI Light" panose="020B0502040204020203" pitchFamily="34" charset="0"/>
                <a:ea typeface="Playfair Display" charset="0"/>
                <a:cs typeface="Segoe UI Light" panose="020B0502040204020203" pitchFamily="34" charset="0"/>
              </a:rPr>
              <a:t>Higher tv channel spending resulted in higher sales</a:t>
            </a:r>
            <a:endParaRPr lang="en-US" sz="1600" b="1" dirty="0">
              <a:solidFill>
                <a:schemeClr val="bg1"/>
              </a:solidFill>
              <a:latin typeface="Segoe UI Light" panose="020B0502040204020203" pitchFamily="34" charset="0"/>
              <a:ea typeface="Playfair Display" charset="0"/>
              <a:cs typeface="Segoe UI Light" panose="020B0502040204020203" pitchFamily="34" charset="0"/>
            </a:endParaRPr>
          </a:p>
        </p:txBody>
      </p:sp>
      <p:grpSp>
        <p:nvGrpSpPr>
          <p:cNvPr id="99" name="Graphic 75">
            <a:extLst>
              <a:ext uri="{FF2B5EF4-FFF2-40B4-BE49-F238E27FC236}">
                <a16:creationId xmlns:a16="http://schemas.microsoft.com/office/drawing/2014/main" id="{EE6DBCC5-6EC4-4809-BDF7-0900D66DC133}"/>
              </a:ext>
            </a:extLst>
          </p:cNvPr>
          <p:cNvGrpSpPr/>
          <p:nvPr/>
        </p:nvGrpSpPr>
        <p:grpSpPr>
          <a:xfrm>
            <a:off x="10537198" y="1525061"/>
            <a:ext cx="365724" cy="365724"/>
            <a:chOff x="3971001" y="2437697"/>
            <a:chExt cx="330734" cy="330734"/>
          </a:xfrm>
          <a:noFill/>
        </p:grpSpPr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345A3CB8-D19E-4BFE-9D8F-8050440BA625}"/>
                </a:ext>
              </a:extLst>
            </p:cNvPr>
            <p:cNvSpPr/>
            <p:nvPr/>
          </p:nvSpPr>
          <p:spPr>
            <a:xfrm>
              <a:off x="3992571" y="2610686"/>
              <a:ext cx="309164" cy="157745"/>
            </a:xfrm>
            <a:custGeom>
              <a:avLst/>
              <a:gdLst>
                <a:gd name="connsiteX0" fmla="*/ 0 w 309164"/>
                <a:gd name="connsiteY0" fmla="*/ 157746 h 157745"/>
                <a:gd name="connsiteX1" fmla="*/ 129418 w 309164"/>
                <a:gd name="connsiteY1" fmla="*/ 42708 h 157745"/>
                <a:gd name="connsiteX2" fmla="*/ 201317 w 309164"/>
                <a:gd name="connsiteY2" fmla="*/ 100227 h 157745"/>
                <a:gd name="connsiteX3" fmla="*/ 309165 w 309164"/>
                <a:gd name="connsiteY3" fmla="*/ 0 h 157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9164" h="157745">
                  <a:moveTo>
                    <a:pt x="0" y="157746"/>
                  </a:moveTo>
                  <a:lnTo>
                    <a:pt x="129418" y="42708"/>
                  </a:lnTo>
                  <a:lnTo>
                    <a:pt x="201317" y="100227"/>
                  </a:lnTo>
                  <a:lnTo>
                    <a:pt x="309165" y="0"/>
                  </a:lnTo>
                </a:path>
              </a:pathLst>
            </a:custGeom>
            <a:noFill/>
            <a:ln w="12700" cap="flat">
              <a:solidFill>
                <a:srgbClr val="15283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DE6C34DF-0122-40AF-8EAB-7789ABE0F63F}"/>
                </a:ext>
              </a:extLst>
            </p:cNvPr>
            <p:cNvSpPr/>
            <p:nvPr/>
          </p:nvSpPr>
          <p:spPr>
            <a:xfrm>
              <a:off x="4245079" y="2610686"/>
              <a:ext cx="56656" cy="57231"/>
            </a:xfrm>
            <a:custGeom>
              <a:avLst/>
              <a:gdLst>
                <a:gd name="connsiteX0" fmla="*/ 0 w 56656"/>
                <a:gd name="connsiteY0" fmla="*/ 0 h 57231"/>
                <a:gd name="connsiteX1" fmla="*/ 56656 w 56656"/>
                <a:gd name="connsiteY1" fmla="*/ 0 h 57231"/>
                <a:gd name="connsiteX2" fmla="*/ 56656 w 56656"/>
                <a:gd name="connsiteY2" fmla="*/ 57231 h 57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656" h="57231">
                  <a:moveTo>
                    <a:pt x="0" y="0"/>
                  </a:moveTo>
                  <a:lnTo>
                    <a:pt x="56656" y="0"/>
                  </a:lnTo>
                  <a:lnTo>
                    <a:pt x="56656" y="57231"/>
                  </a:lnTo>
                </a:path>
              </a:pathLst>
            </a:custGeom>
            <a:noFill/>
            <a:ln w="12700" cap="flat">
              <a:solidFill>
                <a:srgbClr val="15283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D"/>
            </a:p>
          </p:txBody>
        </p:sp>
        <p:grpSp>
          <p:nvGrpSpPr>
            <p:cNvPr id="102" name="Graphic 75">
              <a:extLst>
                <a:ext uri="{FF2B5EF4-FFF2-40B4-BE49-F238E27FC236}">
                  <a16:creationId xmlns:a16="http://schemas.microsoft.com/office/drawing/2014/main" id="{78E2E295-1EB4-4771-AFFC-077A029155D6}"/>
                </a:ext>
              </a:extLst>
            </p:cNvPr>
            <p:cNvGrpSpPr/>
            <p:nvPr/>
          </p:nvGrpSpPr>
          <p:grpSpPr>
            <a:xfrm>
              <a:off x="3971001" y="2437697"/>
              <a:ext cx="244455" cy="230219"/>
              <a:chOff x="3971001" y="2437697"/>
              <a:chExt cx="244455" cy="230219"/>
            </a:xfrm>
            <a:noFill/>
          </p:grpSpPr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4E84B036-7640-49A4-B38B-9FB83B9A9DC0}"/>
                  </a:ext>
                </a:extLst>
              </p:cNvPr>
              <p:cNvSpPr/>
              <p:nvPr/>
            </p:nvSpPr>
            <p:spPr>
              <a:xfrm>
                <a:off x="3971001" y="2437697"/>
                <a:ext cx="244455" cy="230219"/>
              </a:xfrm>
              <a:custGeom>
                <a:avLst/>
                <a:gdLst>
                  <a:gd name="connsiteX0" fmla="*/ 64853 w 244455"/>
                  <a:gd name="connsiteY0" fmla="*/ 230220 h 230219"/>
                  <a:gd name="connsiteX1" fmla="*/ 0 w 244455"/>
                  <a:gd name="connsiteY1" fmla="*/ 122228 h 230219"/>
                  <a:gd name="connsiteX2" fmla="*/ 122228 w 244455"/>
                  <a:gd name="connsiteY2" fmla="*/ 0 h 230219"/>
                  <a:gd name="connsiteX3" fmla="*/ 244456 w 244455"/>
                  <a:gd name="connsiteY3" fmla="*/ 122228 h 230219"/>
                  <a:gd name="connsiteX4" fmla="*/ 222023 w 244455"/>
                  <a:gd name="connsiteY4" fmla="*/ 192832 h 230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4455" h="230219">
                    <a:moveTo>
                      <a:pt x="64853" y="230220"/>
                    </a:moveTo>
                    <a:cubicBezTo>
                      <a:pt x="26315" y="209657"/>
                      <a:pt x="0" y="168962"/>
                      <a:pt x="0" y="122228"/>
                    </a:cubicBezTo>
                    <a:cubicBezTo>
                      <a:pt x="0" y="54787"/>
                      <a:pt x="54787" y="0"/>
                      <a:pt x="122228" y="0"/>
                    </a:cubicBezTo>
                    <a:cubicBezTo>
                      <a:pt x="189813" y="0"/>
                      <a:pt x="244456" y="54787"/>
                      <a:pt x="244456" y="122228"/>
                    </a:cubicBezTo>
                    <a:cubicBezTo>
                      <a:pt x="244456" y="148543"/>
                      <a:pt x="236116" y="172845"/>
                      <a:pt x="222023" y="192832"/>
                    </a:cubicBezTo>
                  </a:path>
                </a:pathLst>
              </a:custGeom>
              <a:noFill/>
              <a:ln w="12700" cap="flat">
                <a:solidFill>
                  <a:srgbClr val="152839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4F3EAD12-80F2-4A49-B1E0-19DD869FED31}"/>
                  </a:ext>
                </a:extLst>
              </p:cNvPr>
              <p:cNvSpPr/>
              <p:nvPr/>
            </p:nvSpPr>
            <p:spPr>
              <a:xfrm>
                <a:off x="4093229" y="2608816"/>
                <a:ext cx="14379" cy="16249"/>
              </a:xfrm>
              <a:custGeom>
                <a:avLst/>
                <a:gdLst>
                  <a:gd name="connsiteX0" fmla="*/ 0 w 14379"/>
                  <a:gd name="connsiteY0" fmla="*/ 0 h 16249"/>
                  <a:gd name="connsiteX1" fmla="*/ 0 w 14379"/>
                  <a:gd name="connsiteY1" fmla="*/ 16249 h 1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379" h="16249">
                    <a:moveTo>
                      <a:pt x="0" y="0"/>
                    </a:moveTo>
                    <a:lnTo>
                      <a:pt x="0" y="16249"/>
                    </a:lnTo>
                  </a:path>
                </a:pathLst>
              </a:custGeom>
              <a:ln w="12700" cap="flat">
                <a:solidFill>
                  <a:srgbClr val="152839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C0E11F04-94D7-4B79-B493-5C2D07E82FFC}"/>
                  </a:ext>
                </a:extLst>
              </p:cNvPr>
              <p:cNvSpPr/>
              <p:nvPr/>
            </p:nvSpPr>
            <p:spPr>
              <a:xfrm>
                <a:off x="4093229" y="2494785"/>
                <a:ext cx="14379" cy="16249"/>
              </a:xfrm>
              <a:custGeom>
                <a:avLst/>
                <a:gdLst>
                  <a:gd name="connsiteX0" fmla="*/ 0 w 14379"/>
                  <a:gd name="connsiteY0" fmla="*/ 0 h 16249"/>
                  <a:gd name="connsiteX1" fmla="*/ 0 w 14379"/>
                  <a:gd name="connsiteY1" fmla="*/ 16249 h 1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379" h="16249">
                    <a:moveTo>
                      <a:pt x="0" y="0"/>
                    </a:moveTo>
                    <a:lnTo>
                      <a:pt x="0" y="16249"/>
                    </a:lnTo>
                  </a:path>
                </a:pathLst>
              </a:custGeom>
              <a:ln w="12700" cap="flat">
                <a:solidFill>
                  <a:srgbClr val="152839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C91BC6DA-ADE0-40AF-8CB5-2383FD82FB0E}"/>
                  </a:ext>
                </a:extLst>
              </p:cNvPr>
              <p:cNvSpPr/>
              <p:nvPr/>
            </p:nvSpPr>
            <p:spPr>
              <a:xfrm>
                <a:off x="4068784" y="2511034"/>
                <a:ext cx="48891" cy="97782"/>
              </a:xfrm>
              <a:custGeom>
                <a:avLst/>
                <a:gdLst>
                  <a:gd name="connsiteX0" fmla="*/ 0 w 48891"/>
                  <a:gd name="connsiteY0" fmla="*/ 73337 h 97782"/>
                  <a:gd name="connsiteX1" fmla="*/ 24446 w 48891"/>
                  <a:gd name="connsiteY1" fmla="*/ 97782 h 97782"/>
                  <a:gd name="connsiteX2" fmla="*/ 48891 w 48891"/>
                  <a:gd name="connsiteY2" fmla="*/ 73337 h 97782"/>
                  <a:gd name="connsiteX3" fmla="*/ 24446 w 48891"/>
                  <a:gd name="connsiteY3" fmla="*/ 48891 h 97782"/>
                  <a:gd name="connsiteX4" fmla="*/ 0 w 48891"/>
                  <a:gd name="connsiteY4" fmla="*/ 24446 h 97782"/>
                  <a:gd name="connsiteX5" fmla="*/ 24446 w 48891"/>
                  <a:gd name="connsiteY5" fmla="*/ 0 h 97782"/>
                  <a:gd name="connsiteX6" fmla="*/ 48891 w 48891"/>
                  <a:gd name="connsiteY6" fmla="*/ 24446 h 977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8891" h="97782">
                    <a:moveTo>
                      <a:pt x="0" y="73337"/>
                    </a:moveTo>
                    <a:cubicBezTo>
                      <a:pt x="0" y="86854"/>
                      <a:pt x="10929" y="97782"/>
                      <a:pt x="24446" y="97782"/>
                    </a:cubicBezTo>
                    <a:cubicBezTo>
                      <a:pt x="37963" y="97782"/>
                      <a:pt x="48891" y="86854"/>
                      <a:pt x="48891" y="73337"/>
                    </a:cubicBezTo>
                    <a:cubicBezTo>
                      <a:pt x="48891" y="59820"/>
                      <a:pt x="37963" y="48891"/>
                      <a:pt x="24446" y="48891"/>
                    </a:cubicBezTo>
                    <a:cubicBezTo>
                      <a:pt x="10929" y="48891"/>
                      <a:pt x="0" y="37963"/>
                      <a:pt x="0" y="24446"/>
                    </a:cubicBezTo>
                    <a:cubicBezTo>
                      <a:pt x="0" y="10929"/>
                      <a:pt x="10929" y="0"/>
                      <a:pt x="24446" y="0"/>
                    </a:cubicBezTo>
                    <a:cubicBezTo>
                      <a:pt x="37963" y="0"/>
                      <a:pt x="48891" y="10929"/>
                      <a:pt x="48891" y="24446"/>
                    </a:cubicBezTo>
                  </a:path>
                </a:pathLst>
              </a:custGeom>
              <a:noFill/>
              <a:ln w="12700" cap="flat">
                <a:solidFill>
                  <a:srgbClr val="152839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</p:grpSp>
      </p:grpSp>
      <p:grpSp>
        <p:nvGrpSpPr>
          <p:cNvPr id="118" name="Graphic 124">
            <a:extLst>
              <a:ext uri="{FF2B5EF4-FFF2-40B4-BE49-F238E27FC236}">
                <a16:creationId xmlns:a16="http://schemas.microsoft.com/office/drawing/2014/main" id="{6DCAEDAC-1658-49C7-A918-6BD2A5507C82}"/>
              </a:ext>
            </a:extLst>
          </p:cNvPr>
          <p:cNvGrpSpPr/>
          <p:nvPr/>
        </p:nvGrpSpPr>
        <p:grpSpPr>
          <a:xfrm>
            <a:off x="8422213" y="4470459"/>
            <a:ext cx="337682" cy="293634"/>
            <a:chOff x="6427500" y="1466743"/>
            <a:chExt cx="219075" cy="190500"/>
          </a:xfrm>
        </p:grpSpPr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2DE7BE84-4153-4978-8ECC-15DA318A4A83}"/>
                </a:ext>
              </a:extLst>
            </p:cNvPr>
            <p:cNvSpPr/>
            <p:nvPr/>
          </p:nvSpPr>
          <p:spPr>
            <a:xfrm>
              <a:off x="6446550" y="1541133"/>
              <a:ext cx="180975" cy="116109"/>
            </a:xfrm>
            <a:custGeom>
              <a:avLst/>
              <a:gdLst>
                <a:gd name="connsiteX0" fmla="*/ 180975 w 180975"/>
                <a:gd name="connsiteY0" fmla="*/ 190 h 116109"/>
                <a:gd name="connsiteX1" fmla="*/ 180975 w 180975"/>
                <a:gd name="connsiteY1" fmla="*/ 116110 h 116109"/>
                <a:gd name="connsiteX2" fmla="*/ 0 w 180975"/>
                <a:gd name="connsiteY2" fmla="*/ 116110 h 116109"/>
                <a:gd name="connsiteX3" fmla="*/ 0 w 180975"/>
                <a:gd name="connsiteY3" fmla="*/ 0 h 116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0975" h="116109">
                  <a:moveTo>
                    <a:pt x="180975" y="190"/>
                  </a:moveTo>
                  <a:lnTo>
                    <a:pt x="180975" y="116110"/>
                  </a:lnTo>
                  <a:lnTo>
                    <a:pt x="0" y="116110"/>
                  </a:lnTo>
                  <a:lnTo>
                    <a:pt x="0" y="0"/>
                  </a:lnTo>
                </a:path>
              </a:pathLst>
            </a:custGeom>
            <a:noFill/>
            <a:ln w="12700" cap="rnd">
              <a:solidFill>
                <a:srgbClr val="15283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9838548F-4E19-4B10-BCE7-6DF209042098}"/>
                </a:ext>
              </a:extLst>
            </p:cNvPr>
            <p:cNvSpPr/>
            <p:nvPr/>
          </p:nvSpPr>
          <p:spPr>
            <a:xfrm>
              <a:off x="6465600" y="1571518"/>
              <a:ext cx="76200" cy="57150"/>
            </a:xfrm>
            <a:custGeom>
              <a:avLst/>
              <a:gdLst>
                <a:gd name="connsiteX0" fmla="*/ 0 w 76200"/>
                <a:gd name="connsiteY0" fmla="*/ 0 h 57150"/>
                <a:gd name="connsiteX1" fmla="*/ 76200 w 76200"/>
                <a:gd name="connsiteY1" fmla="*/ 0 h 57150"/>
                <a:gd name="connsiteX2" fmla="*/ 76200 w 76200"/>
                <a:gd name="connsiteY2" fmla="*/ 57150 h 57150"/>
                <a:gd name="connsiteX3" fmla="*/ 0 w 76200"/>
                <a:gd name="connsiteY3" fmla="*/ 57150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00" h="57150">
                  <a:moveTo>
                    <a:pt x="0" y="0"/>
                  </a:moveTo>
                  <a:lnTo>
                    <a:pt x="76200" y="0"/>
                  </a:lnTo>
                  <a:lnTo>
                    <a:pt x="76200" y="57150"/>
                  </a:lnTo>
                  <a:lnTo>
                    <a:pt x="0" y="57150"/>
                  </a:lnTo>
                  <a:close/>
                </a:path>
              </a:pathLst>
            </a:custGeom>
            <a:noFill/>
            <a:ln w="12700" cap="rnd">
              <a:solidFill>
                <a:srgbClr val="15283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94A861B0-2A10-491F-9A19-29ECE9FF4363}"/>
                </a:ext>
              </a:extLst>
            </p:cNvPr>
            <p:cNvSpPr/>
            <p:nvPr/>
          </p:nvSpPr>
          <p:spPr>
            <a:xfrm>
              <a:off x="6560850" y="1571518"/>
              <a:ext cx="47625" cy="85725"/>
            </a:xfrm>
            <a:custGeom>
              <a:avLst/>
              <a:gdLst>
                <a:gd name="connsiteX0" fmla="*/ 0 w 47625"/>
                <a:gd name="connsiteY0" fmla="*/ 0 h 85725"/>
                <a:gd name="connsiteX1" fmla="*/ 47625 w 47625"/>
                <a:gd name="connsiteY1" fmla="*/ 0 h 85725"/>
                <a:gd name="connsiteX2" fmla="*/ 47625 w 47625"/>
                <a:gd name="connsiteY2" fmla="*/ 85725 h 85725"/>
                <a:gd name="connsiteX3" fmla="*/ 0 w 47625"/>
                <a:gd name="connsiteY3" fmla="*/ 85725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625" h="85725">
                  <a:moveTo>
                    <a:pt x="0" y="0"/>
                  </a:moveTo>
                  <a:lnTo>
                    <a:pt x="47625" y="0"/>
                  </a:lnTo>
                  <a:lnTo>
                    <a:pt x="47625" y="85725"/>
                  </a:lnTo>
                  <a:lnTo>
                    <a:pt x="0" y="85725"/>
                  </a:lnTo>
                  <a:close/>
                </a:path>
              </a:pathLst>
            </a:custGeom>
            <a:noFill/>
            <a:ln w="12700" cap="rnd">
              <a:solidFill>
                <a:srgbClr val="15283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F6103451-60D4-4B42-8AAD-A14E1A35437F}"/>
                </a:ext>
              </a:extLst>
            </p:cNvPr>
            <p:cNvSpPr/>
            <p:nvPr/>
          </p:nvSpPr>
          <p:spPr>
            <a:xfrm>
              <a:off x="6427500" y="1466743"/>
              <a:ext cx="219075" cy="38100"/>
            </a:xfrm>
            <a:custGeom>
              <a:avLst/>
              <a:gdLst>
                <a:gd name="connsiteX0" fmla="*/ 200025 w 219075"/>
                <a:gd name="connsiteY0" fmla="*/ 0 h 38100"/>
                <a:gd name="connsiteX1" fmla="*/ 19050 w 219075"/>
                <a:gd name="connsiteY1" fmla="*/ 0 h 38100"/>
                <a:gd name="connsiteX2" fmla="*/ 0 w 219075"/>
                <a:gd name="connsiteY2" fmla="*/ 38100 h 38100"/>
                <a:gd name="connsiteX3" fmla="*/ 219075 w 219075"/>
                <a:gd name="connsiteY3" fmla="*/ 3810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9075" h="38100">
                  <a:moveTo>
                    <a:pt x="200025" y="0"/>
                  </a:moveTo>
                  <a:lnTo>
                    <a:pt x="19050" y="0"/>
                  </a:lnTo>
                  <a:lnTo>
                    <a:pt x="0" y="38100"/>
                  </a:lnTo>
                  <a:lnTo>
                    <a:pt x="219075" y="38100"/>
                  </a:lnTo>
                  <a:close/>
                </a:path>
              </a:pathLst>
            </a:custGeom>
            <a:noFill/>
            <a:ln w="12700" cap="rnd">
              <a:solidFill>
                <a:srgbClr val="15283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754E9DB6-CC75-4222-AE1A-666990B17298}"/>
                </a:ext>
              </a:extLst>
            </p:cNvPr>
            <p:cNvSpPr/>
            <p:nvPr/>
          </p:nvSpPr>
          <p:spPr>
            <a:xfrm>
              <a:off x="6427500" y="1504843"/>
              <a:ext cx="219075" cy="47625"/>
            </a:xfrm>
            <a:custGeom>
              <a:avLst/>
              <a:gdLst>
                <a:gd name="connsiteX0" fmla="*/ 219075 w 219075"/>
                <a:gd name="connsiteY0" fmla="*/ 9525 h 47625"/>
                <a:gd name="connsiteX1" fmla="*/ 190500 w 219075"/>
                <a:gd name="connsiteY1" fmla="*/ 38100 h 47625"/>
                <a:gd name="connsiteX2" fmla="*/ 171450 w 219075"/>
                <a:gd name="connsiteY2" fmla="*/ 28575 h 47625"/>
                <a:gd name="connsiteX3" fmla="*/ 138113 w 219075"/>
                <a:gd name="connsiteY3" fmla="*/ 47625 h 47625"/>
                <a:gd name="connsiteX4" fmla="*/ 109538 w 219075"/>
                <a:gd name="connsiteY4" fmla="*/ 34671 h 47625"/>
                <a:gd name="connsiteX5" fmla="*/ 80963 w 219075"/>
                <a:gd name="connsiteY5" fmla="*/ 47625 h 47625"/>
                <a:gd name="connsiteX6" fmla="*/ 47625 w 219075"/>
                <a:gd name="connsiteY6" fmla="*/ 28575 h 47625"/>
                <a:gd name="connsiteX7" fmla="*/ 28575 w 219075"/>
                <a:gd name="connsiteY7" fmla="*/ 38100 h 47625"/>
                <a:gd name="connsiteX8" fmla="*/ 0 w 219075"/>
                <a:gd name="connsiteY8" fmla="*/ 9525 h 47625"/>
                <a:gd name="connsiteX9" fmla="*/ 0 w 219075"/>
                <a:gd name="connsiteY9" fmla="*/ 0 h 47625"/>
                <a:gd name="connsiteX10" fmla="*/ 219075 w 219075"/>
                <a:gd name="connsiteY10" fmla="*/ 0 h 47625"/>
                <a:gd name="connsiteX11" fmla="*/ 219075 w 219075"/>
                <a:gd name="connsiteY11" fmla="*/ 9525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9075" h="47625">
                  <a:moveTo>
                    <a:pt x="219075" y="9525"/>
                  </a:moveTo>
                  <a:cubicBezTo>
                    <a:pt x="219075" y="25336"/>
                    <a:pt x="206312" y="38100"/>
                    <a:pt x="190500" y="38100"/>
                  </a:cubicBezTo>
                  <a:cubicBezTo>
                    <a:pt x="182594" y="38100"/>
                    <a:pt x="176594" y="33719"/>
                    <a:pt x="171450" y="28575"/>
                  </a:cubicBezTo>
                  <a:cubicBezTo>
                    <a:pt x="164687" y="39243"/>
                    <a:pt x="151733" y="47625"/>
                    <a:pt x="138113" y="47625"/>
                  </a:cubicBezTo>
                  <a:cubicBezTo>
                    <a:pt x="126683" y="47625"/>
                    <a:pt x="116491" y="42577"/>
                    <a:pt x="109538" y="34671"/>
                  </a:cubicBezTo>
                  <a:cubicBezTo>
                    <a:pt x="102584" y="42577"/>
                    <a:pt x="92393" y="47625"/>
                    <a:pt x="80963" y="47625"/>
                  </a:cubicBezTo>
                  <a:cubicBezTo>
                    <a:pt x="67342" y="47625"/>
                    <a:pt x="54388" y="39243"/>
                    <a:pt x="47625" y="28575"/>
                  </a:cubicBezTo>
                  <a:cubicBezTo>
                    <a:pt x="42482" y="33719"/>
                    <a:pt x="36481" y="38100"/>
                    <a:pt x="28575" y="38100"/>
                  </a:cubicBezTo>
                  <a:cubicBezTo>
                    <a:pt x="12764" y="38100"/>
                    <a:pt x="0" y="25336"/>
                    <a:pt x="0" y="9525"/>
                  </a:cubicBezTo>
                  <a:lnTo>
                    <a:pt x="0" y="0"/>
                  </a:lnTo>
                  <a:lnTo>
                    <a:pt x="219075" y="0"/>
                  </a:lnTo>
                  <a:lnTo>
                    <a:pt x="219075" y="9525"/>
                  </a:lnTo>
                  <a:close/>
                </a:path>
              </a:pathLst>
            </a:custGeom>
            <a:noFill/>
            <a:ln w="12700" cap="rnd">
              <a:solidFill>
                <a:srgbClr val="15283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CBEEF026-717E-4622-AFC3-921D494F0637}"/>
                </a:ext>
              </a:extLst>
            </p:cNvPr>
            <p:cNvSpPr/>
            <p:nvPr/>
          </p:nvSpPr>
          <p:spPr>
            <a:xfrm>
              <a:off x="6475125" y="1466743"/>
              <a:ext cx="9525" cy="66675"/>
            </a:xfrm>
            <a:custGeom>
              <a:avLst/>
              <a:gdLst>
                <a:gd name="connsiteX0" fmla="*/ 0 w 9525"/>
                <a:gd name="connsiteY0" fmla="*/ 66675 h 66675"/>
                <a:gd name="connsiteX1" fmla="*/ 0 w 9525"/>
                <a:gd name="connsiteY1" fmla="*/ 38100 h 66675"/>
                <a:gd name="connsiteX2" fmla="*/ 9525 w 9525"/>
                <a:gd name="connsiteY2" fmla="*/ 0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66675">
                  <a:moveTo>
                    <a:pt x="0" y="66675"/>
                  </a:moveTo>
                  <a:lnTo>
                    <a:pt x="0" y="38100"/>
                  </a:lnTo>
                  <a:lnTo>
                    <a:pt x="9525" y="0"/>
                  </a:lnTo>
                </a:path>
              </a:pathLst>
            </a:custGeom>
            <a:noFill/>
            <a:ln w="12700" cap="rnd">
              <a:solidFill>
                <a:srgbClr val="15283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0641C0BE-2AC3-4127-A940-080C04B49756}"/>
                </a:ext>
              </a:extLst>
            </p:cNvPr>
            <p:cNvSpPr/>
            <p:nvPr/>
          </p:nvSpPr>
          <p:spPr>
            <a:xfrm>
              <a:off x="6537038" y="1466743"/>
              <a:ext cx="9525" cy="72866"/>
            </a:xfrm>
            <a:custGeom>
              <a:avLst/>
              <a:gdLst>
                <a:gd name="connsiteX0" fmla="*/ 0 w 9525"/>
                <a:gd name="connsiteY0" fmla="*/ 72866 h 72866"/>
                <a:gd name="connsiteX1" fmla="*/ 0 w 9525"/>
                <a:gd name="connsiteY1" fmla="*/ 38100 h 72866"/>
                <a:gd name="connsiteX2" fmla="*/ 0 w 9525"/>
                <a:gd name="connsiteY2" fmla="*/ 0 h 72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72866">
                  <a:moveTo>
                    <a:pt x="0" y="72866"/>
                  </a:moveTo>
                  <a:lnTo>
                    <a:pt x="0" y="38100"/>
                  </a:lnTo>
                  <a:lnTo>
                    <a:pt x="0" y="0"/>
                  </a:lnTo>
                </a:path>
              </a:pathLst>
            </a:custGeom>
            <a:noFill/>
            <a:ln w="12700" cap="rnd">
              <a:solidFill>
                <a:srgbClr val="15283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864A0971-2699-4491-A483-D3CE380996C9}"/>
                </a:ext>
              </a:extLst>
            </p:cNvPr>
            <p:cNvSpPr/>
            <p:nvPr/>
          </p:nvSpPr>
          <p:spPr>
            <a:xfrm>
              <a:off x="6589425" y="1466743"/>
              <a:ext cx="9525" cy="66675"/>
            </a:xfrm>
            <a:custGeom>
              <a:avLst/>
              <a:gdLst>
                <a:gd name="connsiteX0" fmla="*/ 9525 w 9525"/>
                <a:gd name="connsiteY0" fmla="*/ 66675 h 66675"/>
                <a:gd name="connsiteX1" fmla="*/ 9525 w 9525"/>
                <a:gd name="connsiteY1" fmla="*/ 38100 h 66675"/>
                <a:gd name="connsiteX2" fmla="*/ 0 w 9525"/>
                <a:gd name="connsiteY2" fmla="*/ 0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66675">
                  <a:moveTo>
                    <a:pt x="9525" y="66675"/>
                  </a:moveTo>
                  <a:lnTo>
                    <a:pt x="9525" y="38100"/>
                  </a:lnTo>
                  <a:lnTo>
                    <a:pt x="0" y="0"/>
                  </a:lnTo>
                </a:path>
              </a:pathLst>
            </a:custGeom>
            <a:noFill/>
            <a:ln w="12700" cap="rnd">
              <a:solidFill>
                <a:srgbClr val="15283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A21509CA-6C69-419B-B7A0-F2D3BA47AA84}"/>
                </a:ext>
              </a:extLst>
            </p:cNvPr>
            <p:cNvSpPr/>
            <p:nvPr/>
          </p:nvSpPr>
          <p:spPr>
            <a:xfrm>
              <a:off x="6584663" y="1614381"/>
              <a:ext cx="9525" cy="9525"/>
            </a:xfrm>
            <a:custGeom>
              <a:avLst/>
              <a:gdLst>
                <a:gd name="connsiteX0" fmla="*/ 4763 w 9525"/>
                <a:gd name="connsiteY0" fmla="*/ 0 h 9525"/>
                <a:gd name="connsiteX1" fmla="*/ 0 w 9525"/>
                <a:gd name="connsiteY1" fmla="*/ 4763 h 9525"/>
                <a:gd name="connsiteX2" fmla="*/ 4763 w 9525"/>
                <a:gd name="connsiteY2" fmla="*/ 9525 h 9525"/>
                <a:gd name="connsiteX3" fmla="*/ 9525 w 9525"/>
                <a:gd name="connsiteY3" fmla="*/ 4763 h 9525"/>
                <a:gd name="connsiteX4" fmla="*/ 4763 w 9525"/>
                <a:gd name="connsiteY4" fmla="*/ 0 h 9525"/>
                <a:gd name="connsiteX5" fmla="*/ 4763 w 9525"/>
                <a:gd name="connsiteY5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25" h="9525">
                  <a:moveTo>
                    <a:pt x="4763" y="0"/>
                  </a:moveTo>
                  <a:cubicBezTo>
                    <a:pt x="2095" y="0"/>
                    <a:pt x="0" y="2095"/>
                    <a:pt x="0" y="4763"/>
                  </a:cubicBezTo>
                  <a:cubicBezTo>
                    <a:pt x="0" y="7430"/>
                    <a:pt x="2095" y="9525"/>
                    <a:pt x="4763" y="9525"/>
                  </a:cubicBezTo>
                  <a:cubicBezTo>
                    <a:pt x="7430" y="9525"/>
                    <a:pt x="9525" y="7430"/>
                    <a:pt x="9525" y="4763"/>
                  </a:cubicBezTo>
                  <a:cubicBezTo>
                    <a:pt x="9525" y="2095"/>
                    <a:pt x="7430" y="0"/>
                    <a:pt x="4763" y="0"/>
                  </a:cubicBezTo>
                  <a:lnTo>
                    <a:pt x="4763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solidFill>
                <a:srgbClr val="152839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</p:grpSp>
      <p:pic>
        <p:nvPicPr>
          <p:cNvPr id="6146" name="Picture 2">
            <a:extLst>
              <a:ext uri="{FF2B5EF4-FFF2-40B4-BE49-F238E27FC236}">
                <a16:creationId xmlns:a16="http://schemas.microsoft.com/office/drawing/2014/main" id="{FE379A7A-CEC7-4ADC-BC80-76426CC83B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1796" y="1160071"/>
            <a:ext cx="4855536" cy="425293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7D63AAB0-C441-405A-97A7-2032721008C9}"/>
              </a:ext>
            </a:extLst>
          </p:cNvPr>
          <p:cNvSpPr txBox="1"/>
          <p:nvPr/>
        </p:nvSpPr>
        <p:spPr>
          <a:xfrm>
            <a:off x="2215372" y="5489173"/>
            <a:ext cx="31283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solidFill>
                  <a:schemeClr val="bg1"/>
                </a:solidFill>
              </a:rPr>
              <a:t>Fig 5. TV vs Channel Scatter plot</a:t>
            </a:r>
          </a:p>
        </p:txBody>
      </p:sp>
    </p:spTree>
    <p:extLst>
      <p:ext uri="{BB962C8B-B14F-4D97-AF65-F5344CB8AC3E}">
        <p14:creationId xmlns:p14="http://schemas.microsoft.com/office/powerpoint/2010/main" val="39728581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 descr="A picture containing text, table, desk&#10;&#10;Description automatically generated">
            <a:extLst>
              <a:ext uri="{FF2B5EF4-FFF2-40B4-BE49-F238E27FC236}">
                <a16:creationId xmlns:a16="http://schemas.microsoft.com/office/drawing/2014/main" id="{6BC29B2E-C69A-40F3-9E43-5FF617E1E2E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183" r="14039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39" name="Rectangle: Top Corners Rounded 38">
            <a:extLst>
              <a:ext uri="{FF2B5EF4-FFF2-40B4-BE49-F238E27FC236}">
                <a16:creationId xmlns:a16="http://schemas.microsoft.com/office/drawing/2014/main" id="{ACB7B75B-7FDB-47BB-AD48-F79A5E2D29D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ound2SameRect">
            <a:avLst>
              <a:gd name="adj1" fmla="val 0"/>
              <a:gd name="adj2" fmla="val 0"/>
            </a:avLst>
          </a:prstGeom>
          <a:gradFill flip="none" rotWithShape="1">
            <a:gsLst>
              <a:gs pos="0">
                <a:srgbClr val="152839"/>
              </a:gs>
              <a:gs pos="100000">
                <a:srgbClr val="152839">
                  <a:alpha val="92000"/>
                </a:srgb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898691-56CA-408B-AEA0-414FB5F816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solidFill>
            <a:srgbClr val="01893F"/>
          </a:solidFill>
        </p:spPr>
        <p:txBody>
          <a:bodyPr/>
          <a:lstStyle/>
          <a:p>
            <a:fld id="{A2DCC61C-53F0-45B2-B3F4-718F012157CB}" type="slidenum">
              <a:rPr lang="en-US" smtClean="0"/>
              <a:t>8</a:t>
            </a:fld>
            <a:endParaRPr 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41090D6-6709-40C8-921D-4857D0A77020}"/>
              </a:ext>
            </a:extLst>
          </p:cNvPr>
          <p:cNvSpPr txBox="1"/>
          <p:nvPr/>
        </p:nvSpPr>
        <p:spPr>
          <a:xfrm>
            <a:off x="2365676" y="247288"/>
            <a:ext cx="7912041" cy="9079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latin typeface="Segoe UI Light" panose="020B0502040204020203" pitchFamily="34" charset="0"/>
                <a:ea typeface="Playfair Display" charset="0"/>
                <a:cs typeface="Segoe UI Light" panose="020B0502040204020203" pitchFamily="34" charset="0"/>
              </a:rPr>
              <a:t>Here, price and promo duration have very less contribution in driving the sales.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latin typeface="Segoe UI Light" panose="020B0502040204020203" pitchFamily="34" charset="0"/>
                <a:ea typeface="Playfair Display" charset="0"/>
                <a:cs typeface="Segoe UI Light" panose="020B0502040204020203" pitchFamily="34" charset="0"/>
              </a:rPr>
              <a:t>Sales distributed all over the price changes. Fig. shows decrease in price recorded least sales numbers</a:t>
            </a:r>
          </a:p>
        </p:txBody>
      </p:sp>
      <p:grpSp>
        <p:nvGrpSpPr>
          <p:cNvPr id="99" name="Graphic 75">
            <a:extLst>
              <a:ext uri="{FF2B5EF4-FFF2-40B4-BE49-F238E27FC236}">
                <a16:creationId xmlns:a16="http://schemas.microsoft.com/office/drawing/2014/main" id="{EE6DBCC5-6EC4-4809-BDF7-0900D66DC133}"/>
              </a:ext>
            </a:extLst>
          </p:cNvPr>
          <p:cNvGrpSpPr/>
          <p:nvPr/>
        </p:nvGrpSpPr>
        <p:grpSpPr>
          <a:xfrm>
            <a:off x="10537198" y="1525061"/>
            <a:ext cx="365724" cy="365724"/>
            <a:chOff x="3971001" y="2437697"/>
            <a:chExt cx="330734" cy="330734"/>
          </a:xfrm>
          <a:noFill/>
        </p:grpSpPr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345A3CB8-D19E-4BFE-9D8F-8050440BA625}"/>
                </a:ext>
              </a:extLst>
            </p:cNvPr>
            <p:cNvSpPr/>
            <p:nvPr/>
          </p:nvSpPr>
          <p:spPr>
            <a:xfrm>
              <a:off x="3992571" y="2610686"/>
              <a:ext cx="309164" cy="157745"/>
            </a:xfrm>
            <a:custGeom>
              <a:avLst/>
              <a:gdLst>
                <a:gd name="connsiteX0" fmla="*/ 0 w 309164"/>
                <a:gd name="connsiteY0" fmla="*/ 157746 h 157745"/>
                <a:gd name="connsiteX1" fmla="*/ 129418 w 309164"/>
                <a:gd name="connsiteY1" fmla="*/ 42708 h 157745"/>
                <a:gd name="connsiteX2" fmla="*/ 201317 w 309164"/>
                <a:gd name="connsiteY2" fmla="*/ 100227 h 157745"/>
                <a:gd name="connsiteX3" fmla="*/ 309165 w 309164"/>
                <a:gd name="connsiteY3" fmla="*/ 0 h 157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9164" h="157745">
                  <a:moveTo>
                    <a:pt x="0" y="157746"/>
                  </a:moveTo>
                  <a:lnTo>
                    <a:pt x="129418" y="42708"/>
                  </a:lnTo>
                  <a:lnTo>
                    <a:pt x="201317" y="100227"/>
                  </a:lnTo>
                  <a:lnTo>
                    <a:pt x="309165" y="0"/>
                  </a:lnTo>
                </a:path>
              </a:pathLst>
            </a:custGeom>
            <a:noFill/>
            <a:ln w="12700" cap="flat">
              <a:solidFill>
                <a:srgbClr val="15283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DE6C34DF-0122-40AF-8EAB-7789ABE0F63F}"/>
                </a:ext>
              </a:extLst>
            </p:cNvPr>
            <p:cNvSpPr/>
            <p:nvPr/>
          </p:nvSpPr>
          <p:spPr>
            <a:xfrm>
              <a:off x="4245079" y="2610686"/>
              <a:ext cx="56656" cy="57231"/>
            </a:xfrm>
            <a:custGeom>
              <a:avLst/>
              <a:gdLst>
                <a:gd name="connsiteX0" fmla="*/ 0 w 56656"/>
                <a:gd name="connsiteY0" fmla="*/ 0 h 57231"/>
                <a:gd name="connsiteX1" fmla="*/ 56656 w 56656"/>
                <a:gd name="connsiteY1" fmla="*/ 0 h 57231"/>
                <a:gd name="connsiteX2" fmla="*/ 56656 w 56656"/>
                <a:gd name="connsiteY2" fmla="*/ 57231 h 57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656" h="57231">
                  <a:moveTo>
                    <a:pt x="0" y="0"/>
                  </a:moveTo>
                  <a:lnTo>
                    <a:pt x="56656" y="0"/>
                  </a:lnTo>
                  <a:lnTo>
                    <a:pt x="56656" y="57231"/>
                  </a:lnTo>
                </a:path>
              </a:pathLst>
            </a:custGeom>
            <a:noFill/>
            <a:ln w="12700" cap="flat">
              <a:solidFill>
                <a:srgbClr val="15283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D"/>
            </a:p>
          </p:txBody>
        </p:sp>
        <p:grpSp>
          <p:nvGrpSpPr>
            <p:cNvPr id="102" name="Graphic 75">
              <a:extLst>
                <a:ext uri="{FF2B5EF4-FFF2-40B4-BE49-F238E27FC236}">
                  <a16:creationId xmlns:a16="http://schemas.microsoft.com/office/drawing/2014/main" id="{78E2E295-1EB4-4771-AFFC-077A029155D6}"/>
                </a:ext>
              </a:extLst>
            </p:cNvPr>
            <p:cNvGrpSpPr/>
            <p:nvPr/>
          </p:nvGrpSpPr>
          <p:grpSpPr>
            <a:xfrm>
              <a:off x="3971001" y="2437697"/>
              <a:ext cx="244455" cy="230219"/>
              <a:chOff x="3971001" y="2437697"/>
              <a:chExt cx="244455" cy="230219"/>
            </a:xfrm>
            <a:noFill/>
          </p:grpSpPr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4E84B036-7640-49A4-B38B-9FB83B9A9DC0}"/>
                  </a:ext>
                </a:extLst>
              </p:cNvPr>
              <p:cNvSpPr/>
              <p:nvPr/>
            </p:nvSpPr>
            <p:spPr>
              <a:xfrm>
                <a:off x="3971001" y="2437697"/>
                <a:ext cx="244455" cy="230219"/>
              </a:xfrm>
              <a:custGeom>
                <a:avLst/>
                <a:gdLst>
                  <a:gd name="connsiteX0" fmla="*/ 64853 w 244455"/>
                  <a:gd name="connsiteY0" fmla="*/ 230220 h 230219"/>
                  <a:gd name="connsiteX1" fmla="*/ 0 w 244455"/>
                  <a:gd name="connsiteY1" fmla="*/ 122228 h 230219"/>
                  <a:gd name="connsiteX2" fmla="*/ 122228 w 244455"/>
                  <a:gd name="connsiteY2" fmla="*/ 0 h 230219"/>
                  <a:gd name="connsiteX3" fmla="*/ 244456 w 244455"/>
                  <a:gd name="connsiteY3" fmla="*/ 122228 h 230219"/>
                  <a:gd name="connsiteX4" fmla="*/ 222023 w 244455"/>
                  <a:gd name="connsiteY4" fmla="*/ 192832 h 230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4455" h="230219">
                    <a:moveTo>
                      <a:pt x="64853" y="230220"/>
                    </a:moveTo>
                    <a:cubicBezTo>
                      <a:pt x="26315" y="209657"/>
                      <a:pt x="0" y="168962"/>
                      <a:pt x="0" y="122228"/>
                    </a:cubicBezTo>
                    <a:cubicBezTo>
                      <a:pt x="0" y="54787"/>
                      <a:pt x="54787" y="0"/>
                      <a:pt x="122228" y="0"/>
                    </a:cubicBezTo>
                    <a:cubicBezTo>
                      <a:pt x="189813" y="0"/>
                      <a:pt x="244456" y="54787"/>
                      <a:pt x="244456" y="122228"/>
                    </a:cubicBezTo>
                    <a:cubicBezTo>
                      <a:pt x="244456" y="148543"/>
                      <a:pt x="236116" y="172845"/>
                      <a:pt x="222023" y="192832"/>
                    </a:cubicBezTo>
                  </a:path>
                </a:pathLst>
              </a:custGeom>
              <a:noFill/>
              <a:ln w="12700" cap="flat">
                <a:solidFill>
                  <a:srgbClr val="152839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4F3EAD12-80F2-4A49-B1E0-19DD869FED31}"/>
                  </a:ext>
                </a:extLst>
              </p:cNvPr>
              <p:cNvSpPr/>
              <p:nvPr/>
            </p:nvSpPr>
            <p:spPr>
              <a:xfrm>
                <a:off x="4093229" y="2608816"/>
                <a:ext cx="14379" cy="16249"/>
              </a:xfrm>
              <a:custGeom>
                <a:avLst/>
                <a:gdLst>
                  <a:gd name="connsiteX0" fmla="*/ 0 w 14379"/>
                  <a:gd name="connsiteY0" fmla="*/ 0 h 16249"/>
                  <a:gd name="connsiteX1" fmla="*/ 0 w 14379"/>
                  <a:gd name="connsiteY1" fmla="*/ 16249 h 1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379" h="16249">
                    <a:moveTo>
                      <a:pt x="0" y="0"/>
                    </a:moveTo>
                    <a:lnTo>
                      <a:pt x="0" y="16249"/>
                    </a:lnTo>
                  </a:path>
                </a:pathLst>
              </a:custGeom>
              <a:ln w="12700" cap="flat">
                <a:solidFill>
                  <a:srgbClr val="152839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C0E11F04-94D7-4B79-B493-5C2D07E82FFC}"/>
                  </a:ext>
                </a:extLst>
              </p:cNvPr>
              <p:cNvSpPr/>
              <p:nvPr/>
            </p:nvSpPr>
            <p:spPr>
              <a:xfrm>
                <a:off x="4093229" y="2494785"/>
                <a:ext cx="14379" cy="16249"/>
              </a:xfrm>
              <a:custGeom>
                <a:avLst/>
                <a:gdLst>
                  <a:gd name="connsiteX0" fmla="*/ 0 w 14379"/>
                  <a:gd name="connsiteY0" fmla="*/ 0 h 16249"/>
                  <a:gd name="connsiteX1" fmla="*/ 0 w 14379"/>
                  <a:gd name="connsiteY1" fmla="*/ 16249 h 1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379" h="16249">
                    <a:moveTo>
                      <a:pt x="0" y="0"/>
                    </a:moveTo>
                    <a:lnTo>
                      <a:pt x="0" y="16249"/>
                    </a:lnTo>
                  </a:path>
                </a:pathLst>
              </a:custGeom>
              <a:ln w="12700" cap="flat">
                <a:solidFill>
                  <a:srgbClr val="152839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C91BC6DA-ADE0-40AF-8CB5-2383FD82FB0E}"/>
                  </a:ext>
                </a:extLst>
              </p:cNvPr>
              <p:cNvSpPr/>
              <p:nvPr/>
            </p:nvSpPr>
            <p:spPr>
              <a:xfrm>
                <a:off x="4068784" y="2511034"/>
                <a:ext cx="48891" cy="97782"/>
              </a:xfrm>
              <a:custGeom>
                <a:avLst/>
                <a:gdLst>
                  <a:gd name="connsiteX0" fmla="*/ 0 w 48891"/>
                  <a:gd name="connsiteY0" fmla="*/ 73337 h 97782"/>
                  <a:gd name="connsiteX1" fmla="*/ 24446 w 48891"/>
                  <a:gd name="connsiteY1" fmla="*/ 97782 h 97782"/>
                  <a:gd name="connsiteX2" fmla="*/ 48891 w 48891"/>
                  <a:gd name="connsiteY2" fmla="*/ 73337 h 97782"/>
                  <a:gd name="connsiteX3" fmla="*/ 24446 w 48891"/>
                  <a:gd name="connsiteY3" fmla="*/ 48891 h 97782"/>
                  <a:gd name="connsiteX4" fmla="*/ 0 w 48891"/>
                  <a:gd name="connsiteY4" fmla="*/ 24446 h 97782"/>
                  <a:gd name="connsiteX5" fmla="*/ 24446 w 48891"/>
                  <a:gd name="connsiteY5" fmla="*/ 0 h 97782"/>
                  <a:gd name="connsiteX6" fmla="*/ 48891 w 48891"/>
                  <a:gd name="connsiteY6" fmla="*/ 24446 h 977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8891" h="97782">
                    <a:moveTo>
                      <a:pt x="0" y="73337"/>
                    </a:moveTo>
                    <a:cubicBezTo>
                      <a:pt x="0" y="86854"/>
                      <a:pt x="10929" y="97782"/>
                      <a:pt x="24446" y="97782"/>
                    </a:cubicBezTo>
                    <a:cubicBezTo>
                      <a:pt x="37963" y="97782"/>
                      <a:pt x="48891" y="86854"/>
                      <a:pt x="48891" y="73337"/>
                    </a:cubicBezTo>
                    <a:cubicBezTo>
                      <a:pt x="48891" y="59820"/>
                      <a:pt x="37963" y="48891"/>
                      <a:pt x="24446" y="48891"/>
                    </a:cubicBezTo>
                    <a:cubicBezTo>
                      <a:pt x="10929" y="48891"/>
                      <a:pt x="0" y="37963"/>
                      <a:pt x="0" y="24446"/>
                    </a:cubicBezTo>
                    <a:cubicBezTo>
                      <a:pt x="0" y="10929"/>
                      <a:pt x="10929" y="0"/>
                      <a:pt x="24446" y="0"/>
                    </a:cubicBezTo>
                    <a:cubicBezTo>
                      <a:pt x="37963" y="0"/>
                      <a:pt x="48891" y="10929"/>
                      <a:pt x="48891" y="24446"/>
                    </a:cubicBezTo>
                  </a:path>
                </a:pathLst>
              </a:custGeom>
              <a:noFill/>
              <a:ln w="12700" cap="flat">
                <a:solidFill>
                  <a:srgbClr val="152839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</p:grpSp>
      </p:grpSp>
      <p:grpSp>
        <p:nvGrpSpPr>
          <p:cNvPr id="118" name="Graphic 124">
            <a:extLst>
              <a:ext uri="{FF2B5EF4-FFF2-40B4-BE49-F238E27FC236}">
                <a16:creationId xmlns:a16="http://schemas.microsoft.com/office/drawing/2014/main" id="{6DCAEDAC-1658-49C7-A918-6BD2A5507C82}"/>
              </a:ext>
            </a:extLst>
          </p:cNvPr>
          <p:cNvGrpSpPr/>
          <p:nvPr/>
        </p:nvGrpSpPr>
        <p:grpSpPr>
          <a:xfrm>
            <a:off x="8422213" y="4470459"/>
            <a:ext cx="337682" cy="293634"/>
            <a:chOff x="6427500" y="1466743"/>
            <a:chExt cx="219075" cy="190500"/>
          </a:xfrm>
        </p:grpSpPr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2DE7BE84-4153-4978-8ECC-15DA318A4A83}"/>
                </a:ext>
              </a:extLst>
            </p:cNvPr>
            <p:cNvSpPr/>
            <p:nvPr/>
          </p:nvSpPr>
          <p:spPr>
            <a:xfrm>
              <a:off x="6446550" y="1541133"/>
              <a:ext cx="180975" cy="116109"/>
            </a:xfrm>
            <a:custGeom>
              <a:avLst/>
              <a:gdLst>
                <a:gd name="connsiteX0" fmla="*/ 180975 w 180975"/>
                <a:gd name="connsiteY0" fmla="*/ 190 h 116109"/>
                <a:gd name="connsiteX1" fmla="*/ 180975 w 180975"/>
                <a:gd name="connsiteY1" fmla="*/ 116110 h 116109"/>
                <a:gd name="connsiteX2" fmla="*/ 0 w 180975"/>
                <a:gd name="connsiteY2" fmla="*/ 116110 h 116109"/>
                <a:gd name="connsiteX3" fmla="*/ 0 w 180975"/>
                <a:gd name="connsiteY3" fmla="*/ 0 h 116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0975" h="116109">
                  <a:moveTo>
                    <a:pt x="180975" y="190"/>
                  </a:moveTo>
                  <a:lnTo>
                    <a:pt x="180975" y="116110"/>
                  </a:lnTo>
                  <a:lnTo>
                    <a:pt x="0" y="116110"/>
                  </a:lnTo>
                  <a:lnTo>
                    <a:pt x="0" y="0"/>
                  </a:lnTo>
                </a:path>
              </a:pathLst>
            </a:custGeom>
            <a:noFill/>
            <a:ln w="12700" cap="rnd">
              <a:solidFill>
                <a:srgbClr val="15283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9838548F-4E19-4B10-BCE7-6DF209042098}"/>
                </a:ext>
              </a:extLst>
            </p:cNvPr>
            <p:cNvSpPr/>
            <p:nvPr/>
          </p:nvSpPr>
          <p:spPr>
            <a:xfrm>
              <a:off x="6465600" y="1571518"/>
              <a:ext cx="76200" cy="57150"/>
            </a:xfrm>
            <a:custGeom>
              <a:avLst/>
              <a:gdLst>
                <a:gd name="connsiteX0" fmla="*/ 0 w 76200"/>
                <a:gd name="connsiteY0" fmla="*/ 0 h 57150"/>
                <a:gd name="connsiteX1" fmla="*/ 76200 w 76200"/>
                <a:gd name="connsiteY1" fmla="*/ 0 h 57150"/>
                <a:gd name="connsiteX2" fmla="*/ 76200 w 76200"/>
                <a:gd name="connsiteY2" fmla="*/ 57150 h 57150"/>
                <a:gd name="connsiteX3" fmla="*/ 0 w 76200"/>
                <a:gd name="connsiteY3" fmla="*/ 57150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00" h="57150">
                  <a:moveTo>
                    <a:pt x="0" y="0"/>
                  </a:moveTo>
                  <a:lnTo>
                    <a:pt x="76200" y="0"/>
                  </a:lnTo>
                  <a:lnTo>
                    <a:pt x="76200" y="57150"/>
                  </a:lnTo>
                  <a:lnTo>
                    <a:pt x="0" y="57150"/>
                  </a:lnTo>
                  <a:close/>
                </a:path>
              </a:pathLst>
            </a:custGeom>
            <a:noFill/>
            <a:ln w="12700" cap="rnd">
              <a:solidFill>
                <a:srgbClr val="15283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94A861B0-2A10-491F-9A19-29ECE9FF4363}"/>
                </a:ext>
              </a:extLst>
            </p:cNvPr>
            <p:cNvSpPr/>
            <p:nvPr/>
          </p:nvSpPr>
          <p:spPr>
            <a:xfrm>
              <a:off x="6560850" y="1571518"/>
              <a:ext cx="47625" cy="85725"/>
            </a:xfrm>
            <a:custGeom>
              <a:avLst/>
              <a:gdLst>
                <a:gd name="connsiteX0" fmla="*/ 0 w 47625"/>
                <a:gd name="connsiteY0" fmla="*/ 0 h 85725"/>
                <a:gd name="connsiteX1" fmla="*/ 47625 w 47625"/>
                <a:gd name="connsiteY1" fmla="*/ 0 h 85725"/>
                <a:gd name="connsiteX2" fmla="*/ 47625 w 47625"/>
                <a:gd name="connsiteY2" fmla="*/ 85725 h 85725"/>
                <a:gd name="connsiteX3" fmla="*/ 0 w 47625"/>
                <a:gd name="connsiteY3" fmla="*/ 85725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625" h="85725">
                  <a:moveTo>
                    <a:pt x="0" y="0"/>
                  </a:moveTo>
                  <a:lnTo>
                    <a:pt x="47625" y="0"/>
                  </a:lnTo>
                  <a:lnTo>
                    <a:pt x="47625" y="85725"/>
                  </a:lnTo>
                  <a:lnTo>
                    <a:pt x="0" y="85725"/>
                  </a:lnTo>
                  <a:close/>
                </a:path>
              </a:pathLst>
            </a:custGeom>
            <a:noFill/>
            <a:ln w="12700" cap="rnd">
              <a:solidFill>
                <a:srgbClr val="15283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F6103451-60D4-4B42-8AAD-A14E1A35437F}"/>
                </a:ext>
              </a:extLst>
            </p:cNvPr>
            <p:cNvSpPr/>
            <p:nvPr/>
          </p:nvSpPr>
          <p:spPr>
            <a:xfrm>
              <a:off x="6427500" y="1466743"/>
              <a:ext cx="219075" cy="38100"/>
            </a:xfrm>
            <a:custGeom>
              <a:avLst/>
              <a:gdLst>
                <a:gd name="connsiteX0" fmla="*/ 200025 w 219075"/>
                <a:gd name="connsiteY0" fmla="*/ 0 h 38100"/>
                <a:gd name="connsiteX1" fmla="*/ 19050 w 219075"/>
                <a:gd name="connsiteY1" fmla="*/ 0 h 38100"/>
                <a:gd name="connsiteX2" fmla="*/ 0 w 219075"/>
                <a:gd name="connsiteY2" fmla="*/ 38100 h 38100"/>
                <a:gd name="connsiteX3" fmla="*/ 219075 w 219075"/>
                <a:gd name="connsiteY3" fmla="*/ 3810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9075" h="38100">
                  <a:moveTo>
                    <a:pt x="200025" y="0"/>
                  </a:moveTo>
                  <a:lnTo>
                    <a:pt x="19050" y="0"/>
                  </a:lnTo>
                  <a:lnTo>
                    <a:pt x="0" y="38100"/>
                  </a:lnTo>
                  <a:lnTo>
                    <a:pt x="219075" y="38100"/>
                  </a:lnTo>
                  <a:close/>
                </a:path>
              </a:pathLst>
            </a:custGeom>
            <a:noFill/>
            <a:ln w="12700" cap="rnd">
              <a:solidFill>
                <a:srgbClr val="15283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754E9DB6-CC75-4222-AE1A-666990B17298}"/>
                </a:ext>
              </a:extLst>
            </p:cNvPr>
            <p:cNvSpPr/>
            <p:nvPr/>
          </p:nvSpPr>
          <p:spPr>
            <a:xfrm>
              <a:off x="6427500" y="1504843"/>
              <a:ext cx="219075" cy="47625"/>
            </a:xfrm>
            <a:custGeom>
              <a:avLst/>
              <a:gdLst>
                <a:gd name="connsiteX0" fmla="*/ 219075 w 219075"/>
                <a:gd name="connsiteY0" fmla="*/ 9525 h 47625"/>
                <a:gd name="connsiteX1" fmla="*/ 190500 w 219075"/>
                <a:gd name="connsiteY1" fmla="*/ 38100 h 47625"/>
                <a:gd name="connsiteX2" fmla="*/ 171450 w 219075"/>
                <a:gd name="connsiteY2" fmla="*/ 28575 h 47625"/>
                <a:gd name="connsiteX3" fmla="*/ 138113 w 219075"/>
                <a:gd name="connsiteY3" fmla="*/ 47625 h 47625"/>
                <a:gd name="connsiteX4" fmla="*/ 109538 w 219075"/>
                <a:gd name="connsiteY4" fmla="*/ 34671 h 47625"/>
                <a:gd name="connsiteX5" fmla="*/ 80963 w 219075"/>
                <a:gd name="connsiteY5" fmla="*/ 47625 h 47625"/>
                <a:gd name="connsiteX6" fmla="*/ 47625 w 219075"/>
                <a:gd name="connsiteY6" fmla="*/ 28575 h 47625"/>
                <a:gd name="connsiteX7" fmla="*/ 28575 w 219075"/>
                <a:gd name="connsiteY7" fmla="*/ 38100 h 47625"/>
                <a:gd name="connsiteX8" fmla="*/ 0 w 219075"/>
                <a:gd name="connsiteY8" fmla="*/ 9525 h 47625"/>
                <a:gd name="connsiteX9" fmla="*/ 0 w 219075"/>
                <a:gd name="connsiteY9" fmla="*/ 0 h 47625"/>
                <a:gd name="connsiteX10" fmla="*/ 219075 w 219075"/>
                <a:gd name="connsiteY10" fmla="*/ 0 h 47625"/>
                <a:gd name="connsiteX11" fmla="*/ 219075 w 219075"/>
                <a:gd name="connsiteY11" fmla="*/ 9525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9075" h="47625">
                  <a:moveTo>
                    <a:pt x="219075" y="9525"/>
                  </a:moveTo>
                  <a:cubicBezTo>
                    <a:pt x="219075" y="25336"/>
                    <a:pt x="206312" y="38100"/>
                    <a:pt x="190500" y="38100"/>
                  </a:cubicBezTo>
                  <a:cubicBezTo>
                    <a:pt x="182594" y="38100"/>
                    <a:pt x="176594" y="33719"/>
                    <a:pt x="171450" y="28575"/>
                  </a:cubicBezTo>
                  <a:cubicBezTo>
                    <a:pt x="164687" y="39243"/>
                    <a:pt x="151733" y="47625"/>
                    <a:pt x="138113" y="47625"/>
                  </a:cubicBezTo>
                  <a:cubicBezTo>
                    <a:pt x="126683" y="47625"/>
                    <a:pt x="116491" y="42577"/>
                    <a:pt x="109538" y="34671"/>
                  </a:cubicBezTo>
                  <a:cubicBezTo>
                    <a:pt x="102584" y="42577"/>
                    <a:pt x="92393" y="47625"/>
                    <a:pt x="80963" y="47625"/>
                  </a:cubicBezTo>
                  <a:cubicBezTo>
                    <a:pt x="67342" y="47625"/>
                    <a:pt x="54388" y="39243"/>
                    <a:pt x="47625" y="28575"/>
                  </a:cubicBezTo>
                  <a:cubicBezTo>
                    <a:pt x="42482" y="33719"/>
                    <a:pt x="36481" y="38100"/>
                    <a:pt x="28575" y="38100"/>
                  </a:cubicBezTo>
                  <a:cubicBezTo>
                    <a:pt x="12764" y="38100"/>
                    <a:pt x="0" y="25336"/>
                    <a:pt x="0" y="9525"/>
                  </a:cubicBezTo>
                  <a:lnTo>
                    <a:pt x="0" y="0"/>
                  </a:lnTo>
                  <a:lnTo>
                    <a:pt x="219075" y="0"/>
                  </a:lnTo>
                  <a:lnTo>
                    <a:pt x="219075" y="9525"/>
                  </a:lnTo>
                  <a:close/>
                </a:path>
              </a:pathLst>
            </a:custGeom>
            <a:noFill/>
            <a:ln w="12700" cap="rnd">
              <a:solidFill>
                <a:srgbClr val="15283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CBEEF026-717E-4622-AFC3-921D494F0637}"/>
                </a:ext>
              </a:extLst>
            </p:cNvPr>
            <p:cNvSpPr/>
            <p:nvPr/>
          </p:nvSpPr>
          <p:spPr>
            <a:xfrm>
              <a:off x="6475125" y="1466743"/>
              <a:ext cx="9525" cy="66675"/>
            </a:xfrm>
            <a:custGeom>
              <a:avLst/>
              <a:gdLst>
                <a:gd name="connsiteX0" fmla="*/ 0 w 9525"/>
                <a:gd name="connsiteY0" fmla="*/ 66675 h 66675"/>
                <a:gd name="connsiteX1" fmla="*/ 0 w 9525"/>
                <a:gd name="connsiteY1" fmla="*/ 38100 h 66675"/>
                <a:gd name="connsiteX2" fmla="*/ 9525 w 9525"/>
                <a:gd name="connsiteY2" fmla="*/ 0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66675">
                  <a:moveTo>
                    <a:pt x="0" y="66675"/>
                  </a:moveTo>
                  <a:lnTo>
                    <a:pt x="0" y="38100"/>
                  </a:lnTo>
                  <a:lnTo>
                    <a:pt x="9525" y="0"/>
                  </a:lnTo>
                </a:path>
              </a:pathLst>
            </a:custGeom>
            <a:noFill/>
            <a:ln w="12700" cap="rnd">
              <a:solidFill>
                <a:srgbClr val="15283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0641C0BE-2AC3-4127-A940-080C04B49756}"/>
                </a:ext>
              </a:extLst>
            </p:cNvPr>
            <p:cNvSpPr/>
            <p:nvPr/>
          </p:nvSpPr>
          <p:spPr>
            <a:xfrm>
              <a:off x="6537038" y="1466743"/>
              <a:ext cx="9525" cy="72866"/>
            </a:xfrm>
            <a:custGeom>
              <a:avLst/>
              <a:gdLst>
                <a:gd name="connsiteX0" fmla="*/ 0 w 9525"/>
                <a:gd name="connsiteY0" fmla="*/ 72866 h 72866"/>
                <a:gd name="connsiteX1" fmla="*/ 0 w 9525"/>
                <a:gd name="connsiteY1" fmla="*/ 38100 h 72866"/>
                <a:gd name="connsiteX2" fmla="*/ 0 w 9525"/>
                <a:gd name="connsiteY2" fmla="*/ 0 h 72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72866">
                  <a:moveTo>
                    <a:pt x="0" y="72866"/>
                  </a:moveTo>
                  <a:lnTo>
                    <a:pt x="0" y="38100"/>
                  </a:lnTo>
                  <a:lnTo>
                    <a:pt x="0" y="0"/>
                  </a:lnTo>
                </a:path>
              </a:pathLst>
            </a:custGeom>
            <a:noFill/>
            <a:ln w="12700" cap="rnd">
              <a:solidFill>
                <a:srgbClr val="15283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864A0971-2699-4491-A483-D3CE380996C9}"/>
                </a:ext>
              </a:extLst>
            </p:cNvPr>
            <p:cNvSpPr/>
            <p:nvPr/>
          </p:nvSpPr>
          <p:spPr>
            <a:xfrm>
              <a:off x="6589425" y="1466743"/>
              <a:ext cx="9525" cy="66675"/>
            </a:xfrm>
            <a:custGeom>
              <a:avLst/>
              <a:gdLst>
                <a:gd name="connsiteX0" fmla="*/ 9525 w 9525"/>
                <a:gd name="connsiteY0" fmla="*/ 66675 h 66675"/>
                <a:gd name="connsiteX1" fmla="*/ 9525 w 9525"/>
                <a:gd name="connsiteY1" fmla="*/ 38100 h 66675"/>
                <a:gd name="connsiteX2" fmla="*/ 0 w 9525"/>
                <a:gd name="connsiteY2" fmla="*/ 0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66675">
                  <a:moveTo>
                    <a:pt x="9525" y="66675"/>
                  </a:moveTo>
                  <a:lnTo>
                    <a:pt x="9525" y="38100"/>
                  </a:lnTo>
                  <a:lnTo>
                    <a:pt x="0" y="0"/>
                  </a:lnTo>
                </a:path>
              </a:pathLst>
            </a:custGeom>
            <a:noFill/>
            <a:ln w="12700" cap="rnd">
              <a:solidFill>
                <a:srgbClr val="15283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A21509CA-6C69-419B-B7A0-F2D3BA47AA84}"/>
                </a:ext>
              </a:extLst>
            </p:cNvPr>
            <p:cNvSpPr/>
            <p:nvPr/>
          </p:nvSpPr>
          <p:spPr>
            <a:xfrm>
              <a:off x="6584663" y="1614381"/>
              <a:ext cx="9525" cy="9525"/>
            </a:xfrm>
            <a:custGeom>
              <a:avLst/>
              <a:gdLst>
                <a:gd name="connsiteX0" fmla="*/ 4763 w 9525"/>
                <a:gd name="connsiteY0" fmla="*/ 0 h 9525"/>
                <a:gd name="connsiteX1" fmla="*/ 0 w 9525"/>
                <a:gd name="connsiteY1" fmla="*/ 4763 h 9525"/>
                <a:gd name="connsiteX2" fmla="*/ 4763 w 9525"/>
                <a:gd name="connsiteY2" fmla="*/ 9525 h 9525"/>
                <a:gd name="connsiteX3" fmla="*/ 9525 w 9525"/>
                <a:gd name="connsiteY3" fmla="*/ 4763 h 9525"/>
                <a:gd name="connsiteX4" fmla="*/ 4763 w 9525"/>
                <a:gd name="connsiteY4" fmla="*/ 0 h 9525"/>
                <a:gd name="connsiteX5" fmla="*/ 4763 w 9525"/>
                <a:gd name="connsiteY5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25" h="9525">
                  <a:moveTo>
                    <a:pt x="4763" y="0"/>
                  </a:moveTo>
                  <a:cubicBezTo>
                    <a:pt x="2095" y="0"/>
                    <a:pt x="0" y="2095"/>
                    <a:pt x="0" y="4763"/>
                  </a:cubicBezTo>
                  <a:cubicBezTo>
                    <a:pt x="0" y="7430"/>
                    <a:pt x="2095" y="9525"/>
                    <a:pt x="4763" y="9525"/>
                  </a:cubicBezTo>
                  <a:cubicBezTo>
                    <a:pt x="7430" y="9525"/>
                    <a:pt x="9525" y="7430"/>
                    <a:pt x="9525" y="4763"/>
                  </a:cubicBezTo>
                  <a:cubicBezTo>
                    <a:pt x="9525" y="2095"/>
                    <a:pt x="7430" y="0"/>
                    <a:pt x="4763" y="0"/>
                  </a:cubicBezTo>
                  <a:lnTo>
                    <a:pt x="4763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solidFill>
                <a:srgbClr val="152839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</p:grpSp>
      <p:pic>
        <p:nvPicPr>
          <p:cNvPr id="13314" name="Picture 2">
            <a:extLst>
              <a:ext uri="{FF2B5EF4-FFF2-40B4-BE49-F238E27FC236}">
                <a16:creationId xmlns:a16="http://schemas.microsoft.com/office/drawing/2014/main" id="{A158FDAA-ADF5-4C85-BFDF-26C1ADB695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251" y="1525061"/>
            <a:ext cx="4941883" cy="431677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3316" name="Picture 4">
            <a:extLst>
              <a:ext uri="{FF2B5EF4-FFF2-40B4-BE49-F238E27FC236}">
                <a16:creationId xmlns:a16="http://schemas.microsoft.com/office/drawing/2014/main" id="{56305BFA-C76D-4719-B9BD-37AA981267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1697" y="1525061"/>
            <a:ext cx="4941883" cy="431677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912B57A6-A2AD-4B99-963F-E32238BB7F5D}"/>
              </a:ext>
            </a:extLst>
          </p:cNvPr>
          <p:cNvSpPr txBox="1"/>
          <p:nvPr/>
        </p:nvSpPr>
        <p:spPr>
          <a:xfrm>
            <a:off x="2199763" y="5841837"/>
            <a:ext cx="2476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solidFill>
                  <a:schemeClr val="bg1"/>
                </a:solidFill>
              </a:rPr>
              <a:t>Fig 6. Price vs Sales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759367B-168F-4FD8-A280-65157CE73CCB}"/>
              </a:ext>
            </a:extLst>
          </p:cNvPr>
          <p:cNvSpPr txBox="1"/>
          <p:nvPr/>
        </p:nvSpPr>
        <p:spPr>
          <a:xfrm>
            <a:off x="7554209" y="5841837"/>
            <a:ext cx="24768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solidFill>
                  <a:schemeClr val="bg1"/>
                </a:solidFill>
              </a:rPr>
              <a:t>Fig 7. Promo durations vs Sales</a:t>
            </a:r>
          </a:p>
        </p:txBody>
      </p:sp>
    </p:spTree>
    <p:extLst>
      <p:ext uri="{BB962C8B-B14F-4D97-AF65-F5344CB8AC3E}">
        <p14:creationId xmlns:p14="http://schemas.microsoft.com/office/powerpoint/2010/main" val="41543105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 descr="A picture containing text, table, desk&#10;&#10;Description automatically generated">
            <a:extLst>
              <a:ext uri="{FF2B5EF4-FFF2-40B4-BE49-F238E27FC236}">
                <a16:creationId xmlns:a16="http://schemas.microsoft.com/office/drawing/2014/main" id="{6BC29B2E-C69A-40F3-9E43-5FF617E1E2E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183" r="14039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39" name="Rectangle: Top Corners Rounded 38">
            <a:extLst>
              <a:ext uri="{FF2B5EF4-FFF2-40B4-BE49-F238E27FC236}">
                <a16:creationId xmlns:a16="http://schemas.microsoft.com/office/drawing/2014/main" id="{ACB7B75B-7FDB-47BB-AD48-F79A5E2D29D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ound2SameRect">
            <a:avLst>
              <a:gd name="adj1" fmla="val 0"/>
              <a:gd name="adj2" fmla="val 0"/>
            </a:avLst>
          </a:prstGeom>
          <a:gradFill flip="none" rotWithShape="1">
            <a:gsLst>
              <a:gs pos="0">
                <a:srgbClr val="152839"/>
              </a:gs>
              <a:gs pos="100000">
                <a:srgbClr val="152839">
                  <a:alpha val="92000"/>
                </a:srgb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898691-56CA-408B-AEA0-414FB5F816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solidFill>
            <a:srgbClr val="01893F"/>
          </a:solidFill>
        </p:spPr>
        <p:txBody>
          <a:bodyPr/>
          <a:lstStyle/>
          <a:p>
            <a:fld id="{A2DCC61C-53F0-45B2-B3F4-718F012157CB}" type="slidenum">
              <a:rPr lang="en-US" smtClean="0"/>
              <a:t>9</a:t>
            </a:fld>
            <a:endParaRPr lang="en-US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974A59D-1B91-4933-8CD9-447ADC4FCB6E}"/>
              </a:ext>
            </a:extLst>
          </p:cNvPr>
          <p:cNvSpPr txBox="1"/>
          <p:nvPr/>
        </p:nvSpPr>
        <p:spPr>
          <a:xfrm>
            <a:off x="1876027" y="2688313"/>
            <a:ext cx="8439943" cy="861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2800" b="1" dirty="0">
                <a:solidFill>
                  <a:schemeClr val="bg1"/>
                </a:solidFill>
                <a:latin typeface="Segoe UI Light" panose="020B0502040204020203" pitchFamily="34" charset="0"/>
                <a:ea typeface="Playfair Display" charset="0"/>
                <a:cs typeface="Segoe UI Light" panose="020B0502040204020203" pitchFamily="34" charset="0"/>
              </a:rPr>
              <a:t>Comparing Performances of Some of Machine Learning Models using R</a:t>
            </a:r>
            <a:r>
              <a:rPr lang="en-US" sz="2800" b="1" baseline="30000" dirty="0">
                <a:solidFill>
                  <a:schemeClr val="bg1"/>
                </a:solidFill>
                <a:latin typeface="Segoe UI Light" panose="020B0502040204020203" pitchFamily="34" charset="0"/>
                <a:ea typeface="Playfair Display" charset="0"/>
                <a:cs typeface="Segoe UI Light" panose="020B0502040204020203" pitchFamily="34" charset="0"/>
              </a:rPr>
              <a:t>2</a:t>
            </a:r>
            <a:r>
              <a:rPr lang="en-US" sz="2800" b="1" dirty="0">
                <a:solidFill>
                  <a:schemeClr val="bg1"/>
                </a:solidFill>
                <a:latin typeface="Segoe UI Light" panose="020B0502040204020203" pitchFamily="34" charset="0"/>
                <a:ea typeface="Playfair Display" charset="0"/>
                <a:cs typeface="Segoe UI Light" panose="020B0502040204020203" pitchFamily="34" charset="0"/>
              </a:rPr>
              <a:t> and RMSE </a:t>
            </a:r>
            <a:endParaRPr lang="en-US" sz="2400" dirty="0">
              <a:solidFill>
                <a:schemeClr val="bg1"/>
              </a:solidFill>
              <a:latin typeface="Segoe UI Light" panose="020B0502040204020203" pitchFamily="34" charset="0"/>
              <a:ea typeface="Playfair Display" charset="0"/>
              <a:cs typeface="Segoe UI Light" panose="020B0502040204020203" pitchFamily="34" charset="0"/>
            </a:endParaRPr>
          </a:p>
        </p:txBody>
      </p:sp>
      <p:grpSp>
        <p:nvGrpSpPr>
          <p:cNvPr id="99" name="Graphic 75">
            <a:extLst>
              <a:ext uri="{FF2B5EF4-FFF2-40B4-BE49-F238E27FC236}">
                <a16:creationId xmlns:a16="http://schemas.microsoft.com/office/drawing/2014/main" id="{EE6DBCC5-6EC4-4809-BDF7-0900D66DC133}"/>
              </a:ext>
            </a:extLst>
          </p:cNvPr>
          <p:cNvGrpSpPr/>
          <p:nvPr/>
        </p:nvGrpSpPr>
        <p:grpSpPr>
          <a:xfrm>
            <a:off x="10537198" y="1525061"/>
            <a:ext cx="365724" cy="365724"/>
            <a:chOff x="3971001" y="2437697"/>
            <a:chExt cx="330734" cy="330734"/>
          </a:xfrm>
          <a:noFill/>
        </p:grpSpPr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345A3CB8-D19E-4BFE-9D8F-8050440BA625}"/>
                </a:ext>
              </a:extLst>
            </p:cNvPr>
            <p:cNvSpPr/>
            <p:nvPr/>
          </p:nvSpPr>
          <p:spPr>
            <a:xfrm>
              <a:off x="3992571" y="2610686"/>
              <a:ext cx="309164" cy="157745"/>
            </a:xfrm>
            <a:custGeom>
              <a:avLst/>
              <a:gdLst>
                <a:gd name="connsiteX0" fmla="*/ 0 w 309164"/>
                <a:gd name="connsiteY0" fmla="*/ 157746 h 157745"/>
                <a:gd name="connsiteX1" fmla="*/ 129418 w 309164"/>
                <a:gd name="connsiteY1" fmla="*/ 42708 h 157745"/>
                <a:gd name="connsiteX2" fmla="*/ 201317 w 309164"/>
                <a:gd name="connsiteY2" fmla="*/ 100227 h 157745"/>
                <a:gd name="connsiteX3" fmla="*/ 309165 w 309164"/>
                <a:gd name="connsiteY3" fmla="*/ 0 h 157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9164" h="157745">
                  <a:moveTo>
                    <a:pt x="0" y="157746"/>
                  </a:moveTo>
                  <a:lnTo>
                    <a:pt x="129418" y="42708"/>
                  </a:lnTo>
                  <a:lnTo>
                    <a:pt x="201317" y="100227"/>
                  </a:lnTo>
                  <a:lnTo>
                    <a:pt x="309165" y="0"/>
                  </a:lnTo>
                </a:path>
              </a:pathLst>
            </a:custGeom>
            <a:noFill/>
            <a:ln w="12700" cap="flat">
              <a:solidFill>
                <a:srgbClr val="15283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DE6C34DF-0122-40AF-8EAB-7789ABE0F63F}"/>
                </a:ext>
              </a:extLst>
            </p:cNvPr>
            <p:cNvSpPr/>
            <p:nvPr/>
          </p:nvSpPr>
          <p:spPr>
            <a:xfrm>
              <a:off x="4245079" y="2610686"/>
              <a:ext cx="56656" cy="57231"/>
            </a:xfrm>
            <a:custGeom>
              <a:avLst/>
              <a:gdLst>
                <a:gd name="connsiteX0" fmla="*/ 0 w 56656"/>
                <a:gd name="connsiteY0" fmla="*/ 0 h 57231"/>
                <a:gd name="connsiteX1" fmla="*/ 56656 w 56656"/>
                <a:gd name="connsiteY1" fmla="*/ 0 h 57231"/>
                <a:gd name="connsiteX2" fmla="*/ 56656 w 56656"/>
                <a:gd name="connsiteY2" fmla="*/ 57231 h 57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656" h="57231">
                  <a:moveTo>
                    <a:pt x="0" y="0"/>
                  </a:moveTo>
                  <a:lnTo>
                    <a:pt x="56656" y="0"/>
                  </a:lnTo>
                  <a:lnTo>
                    <a:pt x="56656" y="57231"/>
                  </a:lnTo>
                </a:path>
              </a:pathLst>
            </a:custGeom>
            <a:noFill/>
            <a:ln w="12700" cap="flat">
              <a:solidFill>
                <a:srgbClr val="15283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D"/>
            </a:p>
          </p:txBody>
        </p:sp>
        <p:grpSp>
          <p:nvGrpSpPr>
            <p:cNvPr id="102" name="Graphic 75">
              <a:extLst>
                <a:ext uri="{FF2B5EF4-FFF2-40B4-BE49-F238E27FC236}">
                  <a16:creationId xmlns:a16="http://schemas.microsoft.com/office/drawing/2014/main" id="{78E2E295-1EB4-4771-AFFC-077A029155D6}"/>
                </a:ext>
              </a:extLst>
            </p:cNvPr>
            <p:cNvGrpSpPr/>
            <p:nvPr/>
          </p:nvGrpSpPr>
          <p:grpSpPr>
            <a:xfrm>
              <a:off x="3971001" y="2437697"/>
              <a:ext cx="244455" cy="230219"/>
              <a:chOff x="3971001" y="2437697"/>
              <a:chExt cx="244455" cy="230219"/>
            </a:xfrm>
            <a:noFill/>
          </p:grpSpPr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4E84B036-7640-49A4-B38B-9FB83B9A9DC0}"/>
                  </a:ext>
                </a:extLst>
              </p:cNvPr>
              <p:cNvSpPr/>
              <p:nvPr/>
            </p:nvSpPr>
            <p:spPr>
              <a:xfrm>
                <a:off x="3971001" y="2437697"/>
                <a:ext cx="244455" cy="230219"/>
              </a:xfrm>
              <a:custGeom>
                <a:avLst/>
                <a:gdLst>
                  <a:gd name="connsiteX0" fmla="*/ 64853 w 244455"/>
                  <a:gd name="connsiteY0" fmla="*/ 230220 h 230219"/>
                  <a:gd name="connsiteX1" fmla="*/ 0 w 244455"/>
                  <a:gd name="connsiteY1" fmla="*/ 122228 h 230219"/>
                  <a:gd name="connsiteX2" fmla="*/ 122228 w 244455"/>
                  <a:gd name="connsiteY2" fmla="*/ 0 h 230219"/>
                  <a:gd name="connsiteX3" fmla="*/ 244456 w 244455"/>
                  <a:gd name="connsiteY3" fmla="*/ 122228 h 230219"/>
                  <a:gd name="connsiteX4" fmla="*/ 222023 w 244455"/>
                  <a:gd name="connsiteY4" fmla="*/ 192832 h 230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4455" h="230219">
                    <a:moveTo>
                      <a:pt x="64853" y="230220"/>
                    </a:moveTo>
                    <a:cubicBezTo>
                      <a:pt x="26315" y="209657"/>
                      <a:pt x="0" y="168962"/>
                      <a:pt x="0" y="122228"/>
                    </a:cubicBezTo>
                    <a:cubicBezTo>
                      <a:pt x="0" y="54787"/>
                      <a:pt x="54787" y="0"/>
                      <a:pt x="122228" y="0"/>
                    </a:cubicBezTo>
                    <a:cubicBezTo>
                      <a:pt x="189813" y="0"/>
                      <a:pt x="244456" y="54787"/>
                      <a:pt x="244456" y="122228"/>
                    </a:cubicBezTo>
                    <a:cubicBezTo>
                      <a:pt x="244456" y="148543"/>
                      <a:pt x="236116" y="172845"/>
                      <a:pt x="222023" y="192832"/>
                    </a:cubicBezTo>
                  </a:path>
                </a:pathLst>
              </a:custGeom>
              <a:noFill/>
              <a:ln w="12700" cap="flat">
                <a:solidFill>
                  <a:srgbClr val="152839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4F3EAD12-80F2-4A49-B1E0-19DD869FED31}"/>
                  </a:ext>
                </a:extLst>
              </p:cNvPr>
              <p:cNvSpPr/>
              <p:nvPr/>
            </p:nvSpPr>
            <p:spPr>
              <a:xfrm>
                <a:off x="4093229" y="2608816"/>
                <a:ext cx="14379" cy="16249"/>
              </a:xfrm>
              <a:custGeom>
                <a:avLst/>
                <a:gdLst>
                  <a:gd name="connsiteX0" fmla="*/ 0 w 14379"/>
                  <a:gd name="connsiteY0" fmla="*/ 0 h 16249"/>
                  <a:gd name="connsiteX1" fmla="*/ 0 w 14379"/>
                  <a:gd name="connsiteY1" fmla="*/ 16249 h 1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379" h="16249">
                    <a:moveTo>
                      <a:pt x="0" y="0"/>
                    </a:moveTo>
                    <a:lnTo>
                      <a:pt x="0" y="16249"/>
                    </a:lnTo>
                  </a:path>
                </a:pathLst>
              </a:custGeom>
              <a:ln w="12700" cap="flat">
                <a:solidFill>
                  <a:srgbClr val="152839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C0E11F04-94D7-4B79-B493-5C2D07E82FFC}"/>
                  </a:ext>
                </a:extLst>
              </p:cNvPr>
              <p:cNvSpPr/>
              <p:nvPr/>
            </p:nvSpPr>
            <p:spPr>
              <a:xfrm>
                <a:off x="4093229" y="2494785"/>
                <a:ext cx="14379" cy="16249"/>
              </a:xfrm>
              <a:custGeom>
                <a:avLst/>
                <a:gdLst>
                  <a:gd name="connsiteX0" fmla="*/ 0 w 14379"/>
                  <a:gd name="connsiteY0" fmla="*/ 0 h 16249"/>
                  <a:gd name="connsiteX1" fmla="*/ 0 w 14379"/>
                  <a:gd name="connsiteY1" fmla="*/ 16249 h 1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379" h="16249">
                    <a:moveTo>
                      <a:pt x="0" y="0"/>
                    </a:moveTo>
                    <a:lnTo>
                      <a:pt x="0" y="16249"/>
                    </a:lnTo>
                  </a:path>
                </a:pathLst>
              </a:custGeom>
              <a:ln w="12700" cap="flat">
                <a:solidFill>
                  <a:srgbClr val="152839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C91BC6DA-ADE0-40AF-8CB5-2383FD82FB0E}"/>
                  </a:ext>
                </a:extLst>
              </p:cNvPr>
              <p:cNvSpPr/>
              <p:nvPr/>
            </p:nvSpPr>
            <p:spPr>
              <a:xfrm>
                <a:off x="4068784" y="2511034"/>
                <a:ext cx="48891" cy="97782"/>
              </a:xfrm>
              <a:custGeom>
                <a:avLst/>
                <a:gdLst>
                  <a:gd name="connsiteX0" fmla="*/ 0 w 48891"/>
                  <a:gd name="connsiteY0" fmla="*/ 73337 h 97782"/>
                  <a:gd name="connsiteX1" fmla="*/ 24446 w 48891"/>
                  <a:gd name="connsiteY1" fmla="*/ 97782 h 97782"/>
                  <a:gd name="connsiteX2" fmla="*/ 48891 w 48891"/>
                  <a:gd name="connsiteY2" fmla="*/ 73337 h 97782"/>
                  <a:gd name="connsiteX3" fmla="*/ 24446 w 48891"/>
                  <a:gd name="connsiteY3" fmla="*/ 48891 h 97782"/>
                  <a:gd name="connsiteX4" fmla="*/ 0 w 48891"/>
                  <a:gd name="connsiteY4" fmla="*/ 24446 h 97782"/>
                  <a:gd name="connsiteX5" fmla="*/ 24446 w 48891"/>
                  <a:gd name="connsiteY5" fmla="*/ 0 h 97782"/>
                  <a:gd name="connsiteX6" fmla="*/ 48891 w 48891"/>
                  <a:gd name="connsiteY6" fmla="*/ 24446 h 977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8891" h="97782">
                    <a:moveTo>
                      <a:pt x="0" y="73337"/>
                    </a:moveTo>
                    <a:cubicBezTo>
                      <a:pt x="0" y="86854"/>
                      <a:pt x="10929" y="97782"/>
                      <a:pt x="24446" y="97782"/>
                    </a:cubicBezTo>
                    <a:cubicBezTo>
                      <a:pt x="37963" y="97782"/>
                      <a:pt x="48891" y="86854"/>
                      <a:pt x="48891" y="73337"/>
                    </a:cubicBezTo>
                    <a:cubicBezTo>
                      <a:pt x="48891" y="59820"/>
                      <a:pt x="37963" y="48891"/>
                      <a:pt x="24446" y="48891"/>
                    </a:cubicBezTo>
                    <a:cubicBezTo>
                      <a:pt x="10929" y="48891"/>
                      <a:pt x="0" y="37963"/>
                      <a:pt x="0" y="24446"/>
                    </a:cubicBezTo>
                    <a:cubicBezTo>
                      <a:pt x="0" y="10929"/>
                      <a:pt x="10929" y="0"/>
                      <a:pt x="24446" y="0"/>
                    </a:cubicBezTo>
                    <a:cubicBezTo>
                      <a:pt x="37963" y="0"/>
                      <a:pt x="48891" y="10929"/>
                      <a:pt x="48891" y="24446"/>
                    </a:cubicBezTo>
                  </a:path>
                </a:pathLst>
              </a:custGeom>
              <a:noFill/>
              <a:ln w="12700" cap="flat">
                <a:solidFill>
                  <a:srgbClr val="152839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589693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2363</TotalTime>
  <Words>485</Words>
  <Application>Microsoft Office PowerPoint</Application>
  <PresentationFormat>Widescreen</PresentationFormat>
  <Paragraphs>106</Paragraphs>
  <Slides>15</Slides>
  <Notes>15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-apple-system</vt:lpstr>
      <vt:lpstr>Arial</vt:lpstr>
      <vt:lpstr>Calibri</vt:lpstr>
      <vt:lpstr>Garamond</vt:lpstr>
      <vt:lpstr>Segoe UI</vt:lpstr>
      <vt:lpstr>Segoe UI Light</vt:lpstr>
      <vt:lpstr>Office Theme</vt:lpstr>
      <vt:lpstr>think-cell Slide</vt:lpstr>
      <vt:lpstr>Sales Data Analysis</vt:lpstr>
      <vt:lpstr>PowerPoint Presentation</vt:lpstr>
      <vt:lpstr>Sales Moving Average</vt:lpstr>
      <vt:lpstr>PowerPoint Presentation</vt:lpstr>
      <vt:lpstr>Feature Importance in Predicting Sales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it 24slides5</dc:creator>
  <cp:lastModifiedBy>Mohamed Yasir Mohamed Maideen</cp:lastModifiedBy>
  <cp:revision>130</cp:revision>
  <dcterms:created xsi:type="dcterms:W3CDTF">2021-03-31T07:36:05Z</dcterms:created>
  <dcterms:modified xsi:type="dcterms:W3CDTF">2021-08-12T21:28:59Z</dcterms:modified>
</cp:coreProperties>
</file>